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5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4" r:id="rId15"/>
    <p:sldId id="275" r:id="rId16"/>
    <p:sldId id="271" r:id="rId17"/>
    <p:sldId id="276" r:id="rId18"/>
    <p:sldId id="298" r:id="rId19"/>
    <p:sldId id="277" r:id="rId20"/>
    <p:sldId id="278" r:id="rId21"/>
    <p:sldId id="272" r:id="rId22"/>
    <p:sldId id="279" r:id="rId23"/>
    <p:sldId id="300" r:id="rId24"/>
    <p:sldId id="301" r:id="rId25"/>
    <p:sldId id="280" r:id="rId26"/>
    <p:sldId id="281" r:id="rId27"/>
    <p:sldId id="282" r:id="rId28"/>
    <p:sldId id="302" r:id="rId29"/>
    <p:sldId id="294" r:id="rId30"/>
    <p:sldId id="306" r:id="rId31"/>
    <p:sldId id="307" r:id="rId32"/>
    <p:sldId id="299" r:id="rId33"/>
    <p:sldId id="297" r:id="rId34"/>
    <p:sldId id="304" r:id="rId35"/>
    <p:sldId id="288" r:id="rId36"/>
    <p:sldId id="305" r:id="rId37"/>
    <p:sldId id="292" r:id="rId38"/>
    <p:sldId id="289" r:id="rId39"/>
    <p:sldId id="290" r:id="rId40"/>
    <p:sldId id="291" r:id="rId41"/>
    <p:sldId id="295" r:id="rId42"/>
    <p:sldId id="293" r:id="rId43"/>
    <p:sldId id="303" r:id="rId44"/>
    <p:sldId id="283" r:id="rId45"/>
    <p:sldId id="284" r:id="rId46"/>
    <p:sldId id="285" r:id="rId47"/>
    <p:sldId id="286" r:id="rId48"/>
    <p:sldId id="287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BFFCC-17E0-46CD-9328-152BEB715C06}" type="datetimeFigureOut">
              <a:rPr lang="en-AU" smtClean="0"/>
              <a:pPr/>
              <a:t>15/10/2014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6711B8-6D1F-4B89-8B36-DEE60A57DCC1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A63056-01FD-4BCD-9558-456BB23CEA5B}" type="slidenum">
              <a:rPr lang="en-US" smtClean="0">
                <a:latin typeface="Arial" pitchFamily="34" charset="0"/>
                <a:ea typeface="ＭＳ Ｐゴシック" pitchFamily="34" charset="-128"/>
              </a:rPr>
              <a:pPr/>
              <a:t>1</a:t>
            </a:fld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00163" y="803275"/>
            <a:ext cx="4259262" cy="3194050"/>
          </a:xfrm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7613" cy="4114800"/>
          </a:xfrm>
          <a:noFill/>
          <a:ln/>
        </p:spPr>
        <p:txBody>
          <a:bodyPr lIns="91455" tIns="44926" rIns="91455" bIns="44926"/>
          <a:lstStyle/>
          <a:p>
            <a:pPr eaLnBrk="1" hangingPunct="1"/>
            <a:endParaRPr lang="en-A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976754-9EBF-41B6-A27F-BE9AC2924511}" type="slidenum">
              <a:rPr lang="en-AU" smtClean="0"/>
              <a:pPr/>
              <a:t>38</a:t>
            </a:fld>
            <a:endParaRPr lang="en-A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6711B8-6D1F-4B89-8B36-DEE60A57DCC1}" type="slidenum">
              <a:rPr lang="en-AU" smtClean="0"/>
              <a:pPr/>
              <a:t>13</a:t>
            </a:fld>
            <a:endParaRPr lang="en-A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AU" dirty="0" smtClean="0"/>
              <a:t>The number and length of night wakes, number of sleep episodes and length of daytime and total sleep duration were greatest at age 4-6 months, showing a steep decline in the first 3 years before a flatter, continuing decline to 9 years. The variation in sleep parameters followed a similar pattern, except from an increase in total sleep duration from 6-9 years, and a brief increase in length of night wakes at 6.5 years.</a:t>
            </a:r>
          </a:p>
          <a:p>
            <a:pPr>
              <a:defRPr/>
            </a:pPr>
            <a:endParaRPr lang="en-AU" dirty="0" smtClean="0"/>
          </a:p>
          <a:p>
            <a:pPr>
              <a:defRPr/>
            </a:pPr>
            <a:r>
              <a:rPr lang="en-GB" dirty="0" smtClean="0">
                <a:latin typeface="+mn-lt"/>
              </a:rPr>
              <a:t>The range in sleep duration (Figure 2) was large throughout, though the width and timing of the span differed somewhat by age. At age 4-6 months, more than 8 hours of sleep per day separated the 2</a:t>
            </a:r>
            <a:r>
              <a:rPr lang="en-GB" baseline="30000" dirty="0" smtClean="0">
                <a:latin typeface="+mn-lt"/>
              </a:rPr>
              <a:t>nd</a:t>
            </a:r>
            <a:r>
              <a:rPr lang="en-GB" dirty="0" smtClean="0">
                <a:latin typeface="+mn-lt"/>
              </a:rPr>
              <a:t> and 98</a:t>
            </a:r>
            <a:r>
              <a:rPr lang="en-GB" baseline="30000" dirty="0" smtClean="0">
                <a:latin typeface="+mn-lt"/>
              </a:rPr>
              <a:t>th</a:t>
            </a:r>
            <a:r>
              <a:rPr lang="en-GB" dirty="0" smtClean="0">
                <a:latin typeface="+mn-lt"/>
              </a:rPr>
              <a:t> centiles (spanning 10-18 hours), falling to a difference of just over 5 hours at age 5 (spanning 9-14 hours) before rising again to a difference of around 8 hours at age 9 (spanning 6-14 hours). </a:t>
            </a:r>
            <a:endParaRPr lang="en-AU" dirty="0" smtClean="0">
              <a:latin typeface="+mn-lt"/>
            </a:endParaRPr>
          </a:p>
          <a:p>
            <a:pPr>
              <a:defRPr/>
            </a:pPr>
            <a:r>
              <a:rPr lang="en-GB" dirty="0" smtClean="0">
                <a:latin typeface="+mn-lt"/>
              </a:rPr>
              <a:t>This reduction in total sleep duration was driven mainly by two factors: progressively later sleep onset times (Figure 3), coupled with a reduction then cessation of daytime sleep. In contrast, mean wake time (Figure 4) stayed relatively stable over time, although its variability increased markedly in the older children, to a range of around 9 hours (3:45am-noon) at 9 years. </a:t>
            </a:r>
            <a:endParaRPr lang="en-AU" dirty="0" smtClean="0">
              <a:latin typeface="+mn-lt"/>
            </a:endParaRPr>
          </a:p>
          <a:p>
            <a:pPr>
              <a:defRPr/>
            </a:pPr>
            <a:r>
              <a:rPr lang="en-GB" dirty="0" smtClean="0">
                <a:latin typeface="+mn-lt"/>
              </a:rPr>
              <a:t>Some of this widening in centiles represents the differences in wake times between week and weekend days, both of which are included in these centile charts. Figure 5 shows that, from commencement of school, children progressively woke up and had a later sleep onset on weekends. For these older children, the weekend-weekday difference was greatest for wake rather than sleep onset times, ranging from less than 15 minutes at age 3, climbing to 50 minutes at age 7 and &gt;60 minutes at age 9 years. Similarly, the difference in mean sleep onset times between week and weekend days was less than 15 minutes at age 3, increasing to 20, 30 and 35 minutes for ages 5, 7 and 9 years, respectively. </a:t>
            </a:r>
            <a:endParaRPr lang="en-AU" dirty="0" smtClean="0">
              <a:latin typeface="+mn-lt"/>
            </a:endParaRPr>
          </a:p>
          <a:p>
            <a:pPr>
              <a:defRPr/>
            </a:pPr>
            <a:r>
              <a:rPr lang="en-GB" dirty="0" smtClean="0">
                <a:latin typeface="+mn-lt"/>
              </a:rPr>
              <a:t>Sleep patterns were similar for the overlapping ages in B and K cohorts, apart from night wakes and daytime sleep, which were slightly longer for the K cohort, and sleep onset time, which was 15 minutes later. </a:t>
            </a:r>
            <a:endParaRPr lang="en-AU" dirty="0" smtClean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2EAE760-04FE-4E9F-93E3-FFD86B7474BC}" type="slidenum">
              <a:rPr lang="en-AU" smtClean="0"/>
              <a:pPr>
                <a:defRPr/>
              </a:pPr>
              <a:t>16</a:t>
            </a:fld>
            <a:endParaRPr lang="en-A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B411D1-BEDE-4A3F-9C58-EF24E4555813}" type="slidenum">
              <a:rPr lang="en-US" smtClean="0">
                <a:latin typeface="Arial" pitchFamily="34" charset="0"/>
                <a:ea typeface="ＭＳ Ｐゴシック" pitchFamily="34" charset="-128"/>
              </a:rPr>
              <a:pPr/>
              <a:t>17</a:t>
            </a:fld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52A704-8196-49D5-BBEC-A49EB6EEF97E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r>
              <a:rPr lang="en-US" smtClean="0"/>
              <a:t>Best quality, prospective, community based studies, 5-19% of babies are classified as crying excessively but not all mothers seek help for these babies.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Crying is an expensive problem. The cost to the National Health Service in England has recently been estimated at US$104 million per annum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Crying occurs across cultures. Babies from non-western cultures tend to cry as frequently as western babies but the crying bouts tend to be shorter and parents are less likely to report crying as a problem. We don’t know if this is due to differences in caretaking or genetic predisposition to cry or a combination of both.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127D030-7D16-4FAB-BB39-044BD281F87D}" type="slidenum">
              <a:rPr lang="en-US" smtClean="0">
                <a:ea typeface="ＭＳ Ｐゴシック" pitchFamily="34" charset="-128"/>
              </a:rPr>
              <a:pPr/>
              <a:t>23</a:t>
            </a:fld>
            <a:endParaRPr lang="en-US" smtClean="0">
              <a:ea typeface="ＭＳ Ｐゴシック" pitchFamily="34" charset="-128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EEB25C8-8791-45DE-BDB1-07EA07DDE5D2}" type="slidenum">
              <a:rPr lang="en-US" smtClean="0">
                <a:ea typeface="ＭＳ Ｐゴシック" pitchFamily="34" charset="-128"/>
              </a:rPr>
              <a:pPr/>
              <a:t>28</a:t>
            </a:fld>
            <a:endParaRPr lang="en-US" smtClean="0">
              <a:ea typeface="ＭＳ Ｐゴシック" pitchFamily="34" charset="-128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425E25A-BD40-4F6A-BBBC-AEBD6CF2B1DF}" type="slidenum">
              <a:rPr lang="en-US" smtClean="0">
                <a:ea typeface="ＭＳ Ｐゴシック" pitchFamily="34" charset="-128"/>
              </a:rPr>
              <a:pPr/>
              <a:t>30</a:t>
            </a:fld>
            <a:endParaRPr lang="en-US" smtClean="0">
              <a:ea typeface="ＭＳ Ｐゴシック" pitchFamily="34" charset="-128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0E75C1F-E04B-41B7-9A62-E03D1703220E}" type="slidenum">
              <a:rPr lang="en-US" smtClean="0">
                <a:ea typeface="ＭＳ Ｐゴシック" pitchFamily="34" charset="-128"/>
              </a:rPr>
              <a:pPr/>
              <a:t>31</a:t>
            </a:fld>
            <a:endParaRPr lang="en-US" smtClean="0">
              <a:ea typeface="ＭＳ Ｐゴシック" pitchFamily="34" charset="-128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 New Roman" pitchFamily="18" charset="0"/>
                <a:ea typeface="ＭＳ Ｐゴシック" pitchFamily="34" charset="-128"/>
              </a:rPr>
              <a:t>Crib vibrators have been found to be as effective as infant massage but we don</a:t>
            </a:r>
            <a:r>
              <a:rPr lang="ja-JP" altLang="en-US" smtClean="0">
                <a:latin typeface="Arial" pitchFamily="34" charset="0"/>
                <a:ea typeface="ＭＳ Ｐゴシック" pitchFamily="34" charset="-128"/>
              </a:rPr>
              <a:t>’</a:t>
            </a:r>
            <a:r>
              <a:rPr lang="en-US" altLang="ja-JP" smtClean="0">
                <a:latin typeface="Times New Roman" pitchFamily="18" charset="0"/>
                <a:ea typeface="ＭＳ Ｐゴシック" pitchFamily="34" charset="-128"/>
              </a:rPr>
              <a:t>t know if they are any more effective than doing nothing.</a:t>
            </a:r>
          </a:p>
          <a:p>
            <a:endParaRPr lang="en-US" smtClean="0">
              <a:latin typeface="Times New Roman" pitchFamily="18" charset="0"/>
              <a:ea typeface="ＭＳ Ｐゴシック" pitchFamily="34" charset="-128"/>
            </a:endParaRPr>
          </a:p>
          <a:p>
            <a:r>
              <a:rPr lang="en-US" smtClean="0">
                <a:latin typeface="Times New Roman" pitchFamily="18" charset="0"/>
                <a:ea typeface="ＭＳ Ｐゴシック" pitchFamily="34" charset="-128"/>
              </a:rPr>
              <a:t>Sucrose calms colicky babies more than water but is less effective in colicky than  control babies.</a:t>
            </a:r>
          </a:p>
          <a:p>
            <a:endParaRPr lang="en-US" smtClean="0">
              <a:latin typeface="Times New Roman" pitchFamily="18" charset="0"/>
              <a:ea typeface="ＭＳ Ｐゴシック" pitchFamily="34" charset="-128"/>
            </a:endParaRPr>
          </a:p>
          <a:p>
            <a:r>
              <a:rPr lang="en-US" smtClean="0">
                <a:latin typeface="Times New Roman" pitchFamily="18" charset="0"/>
                <a:ea typeface="ＭＳ Ｐゴシック" pitchFamily="34" charset="-128"/>
              </a:rPr>
              <a:t>Herbal tea containing chamomile, liquorice, fennel and balm mint has been proven to be effective in one randomised trial. No adverse effects but the babies received 32ml/kg/day of tea and prolonged use might decrease milk intake.</a:t>
            </a:r>
          </a:p>
          <a:p>
            <a:endParaRPr lang="en-US" smtClean="0">
              <a:latin typeface="Times New Roman" pitchFamily="18" charset="0"/>
              <a:ea typeface="ＭＳ Ｐゴシック" pitchFamily="34" charset="-128"/>
            </a:endParaRPr>
          </a:p>
          <a:p>
            <a:r>
              <a:rPr lang="en-US" smtClean="0">
                <a:latin typeface="Times New Roman" pitchFamily="18" charset="0"/>
                <a:ea typeface="ＭＳ Ｐゴシック" pitchFamily="34" charset="-128"/>
              </a:rPr>
              <a:t>Spinal manipulation has been shown to be as effective as placebo in a well designed randomised controlled trial where parents and the paediatrcian measuring outcomes were blinded to whether the baby had received manipulation.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rontPage_ImageLayout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17988"/>
            <a:ext cx="91440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7"/>
          <p:cNvSpPr txBox="1">
            <a:spLocks noChangeArrowheads="1"/>
          </p:cNvSpPr>
          <p:nvPr/>
        </p:nvSpPr>
        <p:spPr bwMode="auto">
          <a:xfrm>
            <a:off x="153988" y="6086475"/>
            <a:ext cx="5299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AU" sz="1200" b="1" dirty="0">
                <a:solidFill>
                  <a:srgbClr val="002060"/>
                </a:solidFill>
                <a:latin typeface="Futura T Light" charset="0"/>
                <a:ea typeface="ＭＳ Ｐゴシック" charset="-128"/>
              </a:rPr>
              <a:t>Murdoch </a:t>
            </a:r>
            <a:r>
              <a:rPr lang="en-AU" sz="1200" b="1" dirty="0" err="1">
                <a:solidFill>
                  <a:srgbClr val="002060"/>
                </a:solidFill>
                <a:latin typeface="Futura T Light" charset="0"/>
                <a:ea typeface="ＭＳ Ｐゴシック" charset="-128"/>
              </a:rPr>
              <a:t>Childrens</a:t>
            </a:r>
            <a:r>
              <a:rPr lang="en-AU" sz="1200" b="1" dirty="0">
                <a:solidFill>
                  <a:srgbClr val="002060"/>
                </a:solidFill>
                <a:latin typeface="Futura T Light" charset="0"/>
                <a:ea typeface="ＭＳ Ｐゴシック" charset="-128"/>
              </a:rPr>
              <a:t> Research Institute and </a:t>
            </a:r>
            <a:br>
              <a:rPr lang="en-AU" sz="1200" b="1" dirty="0">
                <a:solidFill>
                  <a:srgbClr val="002060"/>
                </a:solidFill>
                <a:latin typeface="Futura T Light" charset="0"/>
                <a:ea typeface="ＭＳ Ｐゴシック" charset="-128"/>
              </a:rPr>
            </a:br>
            <a:r>
              <a:rPr lang="en-AU" sz="1200" b="1" dirty="0">
                <a:solidFill>
                  <a:srgbClr val="002060"/>
                </a:solidFill>
                <a:latin typeface="Futura T Light" charset="0"/>
                <a:ea typeface="ＭＳ Ｐゴシック" charset="-128"/>
              </a:rPr>
              <a:t>The Royal Children’s Hospital Centre for Community Child Health </a:t>
            </a:r>
          </a:p>
        </p:txBody>
      </p:sp>
      <p:pic>
        <p:nvPicPr>
          <p:cNvPr id="10" name="Picture 4" descr="campus mark mono low res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6350" y="5954713"/>
            <a:ext cx="26670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947661"/>
            <a:ext cx="9144000" cy="3270327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 sz="1200" spc="100" baseline="0">
                <a:latin typeface="Futura Book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153988" y="4858439"/>
            <a:ext cx="8197850" cy="943874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0"/>
              </a:spcBef>
              <a:buFontTx/>
              <a:buNone/>
              <a:defRPr sz="4000" spc="100" baseline="0">
                <a:solidFill>
                  <a:schemeClr val="bg1"/>
                </a:solidFill>
                <a:latin typeface="Futura T Light Oblique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53988" y="4287742"/>
            <a:ext cx="8197850" cy="436563"/>
          </a:xfrm>
          <a:prstGeom prst="rect">
            <a:avLst/>
          </a:prstGeom>
        </p:spPr>
        <p:txBody>
          <a:bodyPr/>
          <a:lstStyle>
            <a:lvl1pPr>
              <a:buNone/>
              <a:defRPr lang="en-US" sz="2100" kern="1200" spc="100" baseline="0" dirty="0" smtClean="0">
                <a:solidFill>
                  <a:schemeClr val="bg1"/>
                </a:solidFill>
                <a:latin typeface="Futura T Light Oblique"/>
                <a:ea typeface="ＭＳ Ｐゴシック" charset="0"/>
                <a:cs typeface="ＭＳ Ｐゴシック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017588" y="1381125"/>
            <a:ext cx="7162800" cy="4506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E4359A-3481-4B10-BC5F-ECAACFAF7C5F}" type="datetimeFigureOut">
              <a:rPr lang="en-AU" smtClean="0"/>
              <a:pPr/>
              <a:t>15/10/2014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47C92E-08FB-426E-8A8E-88F2CB32431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/>
          <p:cNvGrpSpPr>
            <a:grpSpLocks/>
          </p:cNvGrpSpPr>
          <p:nvPr userDrawn="1"/>
        </p:nvGrpSpPr>
        <p:grpSpPr bwMode="auto">
          <a:xfrm>
            <a:off x="-1588" y="6345238"/>
            <a:ext cx="9144001" cy="512762"/>
            <a:chOff x="-2224" y="6345716"/>
            <a:chExt cx="9144000" cy="512284"/>
          </a:xfrm>
        </p:grpSpPr>
        <p:pic>
          <p:nvPicPr>
            <p:cNvPr id="11" name="Picture 2"/>
            <p:cNvPicPr>
              <a:picLocks noChangeAspect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2224" y="6345716"/>
              <a:ext cx="9144000" cy="512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Box 7"/>
            <p:cNvSpPr txBox="1">
              <a:spLocks noChangeArrowheads="1"/>
            </p:cNvSpPr>
            <p:nvPr userDrawn="1"/>
          </p:nvSpPr>
          <p:spPr bwMode="auto">
            <a:xfrm>
              <a:off x="3690302" y="6482114"/>
              <a:ext cx="5299074" cy="2616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defRPr/>
              </a:pPr>
              <a:r>
                <a:rPr lang="en-AU" sz="1100" b="1" dirty="0">
                  <a:solidFill>
                    <a:schemeClr val="bg1"/>
                  </a:solidFill>
                  <a:latin typeface="Futura T Light Oblique"/>
                  <a:ea typeface="ＭＳ Ｐゴシック" charset="-128"/>
                </a:rPr>
                <a:t>Centre for Community Child Health </a:t>
              </a:r>
            </a:p>
          </p:txBody>
        </p:sp>
      </p:grp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931376"/>
            <a:ext cx="9144000" cy="1136505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 sz="1200" spc="100" baseline="0">
                <a:latin typeface="Futura Book"/>
              </a:defRPr>
            </a:lvl1pPr>
          </a:lstStyle>
          <a:p>
            <a:pPr lvl="0"/>
            <a:r>
              <a:rPr lang="en-AU" noProof="0" dirty="0" smtClean="0"/>
              <a:t>Drag picture to placeholder or click icon to add</a:t>
            </a:r>
            <a:endParaRPr lang="en-US" noProof="0" dirty="0" smtClean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84923" y="1154462"/>
            <a:ext cx="8572119" cy="299014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600">
                <a:solidFill>
                  <a:srgbClr val="0094BA"/>
                </a:solidFill>
                <a:latin typeface="Futura T Light Oblique"/>
              </a:defRPr>
            </a:lvl1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84923" y="1373187"/>
            <a:ext cx="8572119" cy="474417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3000">
                <a:solidFill>
                  <a:srgbClr val="00203F"/>
                </a:solidFill>
                <a:latin typeface="Futura Book"/>
              </a:defRPr>
            </a:lvl1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284923" y="2295838"/>
            <a:ext cx="8572119" cy="4266024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300" baseline="0">
                <a:solidFill>
                  <a:srgbClr val="00203F"/>
                </a:solidFill>
                <a:latin typeface="Futura T Light"/>
              </a:defRPr>
            </a:lvl1pPr>
          </a:lstStyle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ullQuote_Dark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281613"/>
            <a:ext cx="9144000" cy="157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7"/>
          <p:cNvSpPr txBox="1">
            <a:spLocks noChangeArrowheads="1"/>
          </p:cNvSpPr>
          <p:nvPr/>
        </p:nvSpPr>
        <p:spPr bwMode="auto">
          <a:xfrm>
            <a:off x="265113" y="6470650"/>
            <a:ext cx="8878887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AU" sz="1100" b="1" dirty="0">
                <a:solidFill>
                  <a:schemeClr val="bg1"/>
                </a:solidFill>
                <a:latin typeface="Futura T Light Oblique"/>
                <a:ea typeface="ＭＳ Ｐゴシック" charset="-128"/>
              </a:rPr>
              <a:t>Centre for Community Child Health 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947659"/>
            <a:ext cx="2759685" cy="4156915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 sz="1200" spc="100" baseline="0">
                <a:latin typeface="Futura Book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93700" y="5666322"/>
            <a:ext cx="8463342" cy="985093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0"/>
              </a:spcBef>
              <a:buFontTx/>
              <a:buNone/>
              <a:defRPr sz="1400" spc="100" baseline="0">
                <a:solidFill>
                  <a:srgbClr val="0094BA"/>
                </a:solidFill>
                <a:latin typeface="Futura T Book Oblique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922498" y="947659"/>
            <a:ext cx="5934544" cy="299014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600">
                <a:solidFill>
                  <a:srgbClr val="0094BA"/>
                </a:solidFill>
                <a:latin typeface="Futura T Light Oblique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922498" y="1166384"/>
            <a:ext cx="5934544" cy="474417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3000">
                <a:solidFill>
                  <a:srgbClr val="00203F"/>
                </a:solidFill>
                <a:latin typeface="Futura Book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2922498" y="1801599"/>
            <a:ext cx="5934544" cy="3302975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300" baseline="0">
                <a:solidFill>
                  <a:srgbClr val="00203F"/>
                </a:solidFill>
                <a:latin typeface="Futura T Ligh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Layou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-1588" y="6345238"/>
            <a:ext cx="9144001" cy="512762"/>
            <a:chOff x="-2224" y="6345716"/>
            <a:chExt cx="9144000" cy="512284"/>
          </a:xfrm>
        </p:grpSpPr>
        <p:pic>
          <p:nvPicPr>
            <p:cNvPr id="11" name="Picture 2"/>
            <p:cNvPicPr>
              <a:picLocks noChangeAspect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2224" y="6345716"/>
              <a:ext cx="9144000" cy="512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Box 7"/>
            <p:cNvSpPr txBox="1">
              <a:spLocks noChangeArrowheads="1"/>
            </p:cNvSpPr>
            <p:nvPr userDrawn="1"/>
          </p:nvSpPr>
          <p:spPr bwMode="auto">
            <a:xfrm>
              <a:off x="3690302" y="6482114"/>
              <a:ext cx="5299074" cy="2616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defRPr/>
              </a:pPr>
              <a:r>
                <a:rPr lang="en-AU" sz="1100" b="1" dirty="0">
                  <a:solidFill>
                    <a:schemeClr val="bg1"/>
                  </a:solidFill>
                  <a:latin typeface="Futura T Light Oblique"/>
                  <a:ea typeface="ＭＳ Ｐゴシック" charset="-128"/>
                </a:rPr>
                <a:t>Centre for Community Child Health </a:t>
              </a:r>
            </a:p>
          </p:txBody>
        </p:sp>
      </p:grp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947659"/>
            <a:ext cx="2759685" cy="5910341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 sz="1200" spc="100" baseline="0">
                <a:latin typeface="Futura Book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922498" y="947659"/>
            <a:ext cx="5934544" cy="299014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600">
                <a:solidFill>
                  <a:srgbClr val="0094BA"/>
                </a:solidFill>
                <a:latin typeface="Futura T Light Oblique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922498" y="1166384"/>
            <a:ext cx="5934544" cy="474417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3000">
                <a:solidFill>
                  <a:srgbClr val="00203F"/>
                </a:solidFill>
                <a:latin typeface="Futura Book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2922498" y="1801599"/>
            <a:ext cx="5934544" cy="4776545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300" baseline="0">
                <a:solidFill>
                  <a:srgbClr val="00203F"/>
                </a:solidFill>
                <a:latin typeface="Futura T Ligh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-1588" y="6345238"/>
            <a:ext cx="9144001" cy="512762"/>
            <a:chOff x="-2224" y="6345716"/>
            <a:chExt cx="9144000" cy="512284"/>
          </a:xfrm>
        </p:grpSpPr>
        <p:pic>
          <p:nvPicPr>
            <p:cNvPr id="11" name="Picture 2"/>
            <p:cNvPicPr>
              <a:picLocks noChangeAspect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2224" y="6345716"/>
              <a:ext cx="9144000" cy="512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Box 7"/>
            <p:cNvSpPr txBox="1">
              <a:spLocks noChangeArrowheads="1"/>
            </p:cNvSpPr>
            <p:nvPr userDrawn="1"/>
          </p:nvSpPr>
          <p:spPr bwMode="auto">
            <a:xfrm>
              <a:off x="3690302" y="6482114"/>
              <a:ext cx="5299074" cy="2616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defRPr/>
              </a:pPr>
              <a:r>
                <a:rPr lang="en-AU" sz="1100" b="1" dirty="0">
                  <a:solidFill>
                    <a:schemeClr val="bg1"/>
                  </a:solidFill>
                  <a:latin typeface="Futura T Light Oblique"/>
                  <a:ea typeface="ＭＳ Ｐゴシック" charset="-128"/>
                </a:rPr>
                <a:t>Centre for Community Child Health </a:t>
              </a:r>
            </a:p>
          </p:txBody>
        </p:sp>
      </p:grp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931376"/>
            <a:ext cx="9144000" cy="1136505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 sz="1200" spc="100" baseline="0">
                <a:latin typeface="Futura Book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84923" y="1154462"/>
            <a:ext cx="8572119" cy="299014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600">
                <a:solidFill>
                  <a:srgbClr val="0094BA"/>
                </a:solidFill>
                <a:latin typeface="Futura T Light Oblique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84923" y="1373187"/>
            <a:ext cx="8572119" cy="474417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3000">
                <a:solidFill>
                  <a:srgbClr val="00203F"/>
                </a:solidFill>
                <a:latin typeface="Futura Book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284923" y="2295838"/>
            <a:ext cx="8572119" cy="4266024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300" baseline="0">
                <a:solidFill>
                  <a:srgbClr val="00203F"/>
                </a:solidFill>
                <a:latin typeface="Futura T Ligh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grpSp>
        <p:nvGrpSpPr>
          <p:cNvPr id="9" name="Group 12"/>
          <p:cNvGrpSpPr>
            <a:grpSpLocks/>
          </p:cNvGrpSpPr>
          <p:nvPr userDrawn="1"/>
        </p:nvGrpSpPr>
        <p:grpSpPr bwMode="auto">
          <a:xfrm>
            <a:off x="-1588" y="6345238"/>
            <a:ext cx="9144001" cy="512762"/>
            <a:chOff x="-2224" y="6345716"/>
            <a:chExt cx="9144000" cy="512284"/>
          </a:xfrm>
        </p:grpSpPr>
        <p:pic>
          <p:nvPicPr>
            <p:cNvPr id="13" name="Picture 2"/>
            <p:cNvPicPr>
              <a:picLocks noChangeAspect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2224" y="6345716"/>
              <a:ext cx="9144000" cy="512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TextBox 7"/>
            <p:cNvSpPr txBox="1">
              <a:spLocks noChangeArrowheads="1"/>
            </p:cNvSpPr>
            <p:nvPr userDrawn="1"/>
          </p:nvSpPr>
          <p:spPr bwMode="auto">
            <a:xfrm>
              <a:off x="3690302" y="6482114"/>
              <a:ext cx="5299074" cy="2616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defRPr/>
              </a:pPr>
              <a:r>
                <a:rPr lang="en-AU" sz="1100" b="1" dirty="0">
                  <a:solidFill>
                    <a:schemeClr val="bg1"/>
                  </a:solidFill>
                  <a:latin typeface="Futura T Light Oblique"/>
                  <a:ea typeface="ＭＳ Ｐゴシック" charset="-128"/>
                </a:rPr>
                <a:t>Centre for Community Child Health </a:t>
              </a: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931376"/>
            <a:ext cx="9144000" cy="1136505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 sz="1200" spc="100" baseline="0">
                <a:latin typeface="Futura Book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84923" y="1154462"/>
            <a:ext cx="8572119" cy="299014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600">
                <a:solidFill>
                  <a:srgbClr val="0094BA"/>
                </a:solidFill>
                <a:latin typeface="Futura T Light Oblique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84923" y="1373187"/>
            <a:ext cx="8572119" cy="474417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3000">
                <a:solidFill>
                  <a:srgbClr val="00203F"/>
                </a:solidFill>
                <a:latin typeface="Futura Book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284923" y="2295838"/>
            <a:ext cx="8572119" cy="4266024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300" baseline="0">
                <a:solidFill>
                  <a:srgbClr val="00203F"/>
                </a:solidFill>
                <a:latin typeface="Futura T Ligh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Layout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284922" y="947659"/>
            <a:ext cx="8572119" cy="299014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600">
                <a:solidFill>
                  <a:srgbClr val="0094BA"/>
                </a:solidFill>
                <a:latin typeface="Futura T Light Oblique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284923" y="1166384"/>
            <a:ext cx="8572118" cy="474417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3000">
                <a:solidFill>
                  <a:srgbClr val="00203F"/>
                </a:solidFill>
                <a:latin typeface="Futura Book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284923" y="1801599"/>
            <a:ext cx="8572118" cy="4676319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300" baseline="0">
                <a:solidFill>
                  <a:srgbClr val="00203F"/>
                </a:solidFill>
                <a:latin typeface="Futura T Ligh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rontPage_ImageLayout_Light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281613"/>
            <a:ext cx="91440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947660"/>
            <a:ext cx="9144000" cy="4148774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 sz="1200" spc="100" baseline="0">
                <a:latin typeface="Futura Book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93700" y="5357830"/>
            <a:ext cx="8197850" cy="437301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0"/>
              </a:spcBef>
              <a:buFontTx/>
              <a:buNone/>
              <a:defRPr sz="2100" spc="100" baseline="0">
                <a:solidFill>
                  <a:schemeClr val="bg1"/>
                </a:solidFill>
                <a:latin typeface="Futura T Light Oblique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393700" y="5802429"/>
            <a:ext cx="8197850" cy="1033673"/>
          </a:xfrm>
          <a:prstGeom prst="rect">
            <a:avLst/>
          </a:prstGeom>
        </p:spPr>
        <p:txBody>
          <a:bodyPr vert="horz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4000" spc="100" baseline="0">
                <a:solidFill>
                  <a:schemeClr val="bg1"/>
                </a:solidFill>
                <a:latin typeface="Futura T Ligh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E4359A-3481-4B10-BC5F-ECAACFAF7C5F}" type="datetimeFigureOut">
              <a:rPr lang="en-AU" smtClean="0"/>
              <a:pPr/>
              <a:t>15/10/2014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47C92E-08FB-426E-8A8E-88F2CB32431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E4359A-3481-4B10-BC5F-ECAACFAF7C5F}" type="datetimeFigureOut">
              <a:rPr lang="en-AU" smtClean="0"/>
              <a:pPr/>
              <a:t>15/10/2014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47C92E-08FB-426E-8A8E-88F2CB32431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MCRI_Header_Powerpoint.ai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28575"/>
            <a:ext cx="9144000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61" r:id="rId12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urplecrying.info/" TargetMode="External"/><Relationship Id="rId2" Type="http://schemas.openxmlformats.org/officeDocument/2006/relationships/hyperlink" Target="http://www.raisingchildren.net.au" TargetMode="External"/><Relationship Id="rId1" Type="http://schemas.openxmlformats.org/officeDocument/2006/relationships/slideLayout" Target="../slideLayouts/slideLayout8.xml"/><Relationship Id="rId4" Type="http://schemas.openxmlformats.org/officeDocument/2006/relationships/hyperlink" Target="http://www.learninghub.org.au/course/category.php?id=10" TargetMode="Externa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3568" y="1412875"/>
            <a:ext cx="7704782" cy="197643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AU" dirty="0" smtClean="0">
                <a:solidFill>
                  <a:srgbClr val="92D050"/>
                </a:solidFill>
                <a:ea typeface="MS PGothic" charset="0"/>
              </a:rPr>
              <a:t>Practical management of infant sleep problems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683568" y="3501008"/>
            <a:ext cx="7561262" cy="17065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normAutofit fontScale="85000" lnSpcReduction="20000"/>
          </a:bodyPr>
          <a:lstStyle/>
          <a:p>
            <a:pPr marL="0" indent="0" algn="ctr" eaLnBrk="1" hangingPunct="1">
              <a:buFont typeface="Zapf Dingbats" pitchFamily="-106" charset="2"/>
              <a:buNone/>
            </a:pPr>
            <a:r>
              <a:rPr lang="en-AU" sz="2800" dirty="0" smtClean="0"/>
              <a:t>Associate Professor Harriet </a:t>
            </a:r>
            <a:r>
              <a:rPr lang="en-AU" sz="2800" dirty="0" err="1" smtClean="0"/>
              <a:t>Hiscock</a:t>
            </a:r>
            <a:endParaRPr lang="en-AU" sz="2800" dirty="0" smtClean="0"/>
          </a:p>
          <a:p>
            <a:pPr marL="0" indent="0" algn="ctr" eaLnBrk="1" hangingPunct="1">
              <a:buFont typeface="Zapf Dingbats" pitchFamily="-106" charset="2"/>
              <a:buNone/>
            </a:pPr>
            <a:r>
              <a:rPr lang="en-AU" sz="2400" dirty="0" smtClean="0"/>
              <a:t>Paediatrician and postdoctoral research fellow</a:t>
            </a:r>
          </a:p>
          <a:p>
            <a:pPr marL="0" indent="0" algn="ctr" eaLnBrk="1" hangingPunct="1">
              <a:buFont typeface="Zapf Dingbats" pitchFamily="-106" charset="2"/>
              <a:buNone/>
            </a:pPr>
            <a:r>
              <a:rPr lang="en-AU" sz="2400" dirty="0" smtClean="0"/>
              <a:t>Centre for Community Child Health</a:t>
            </a:r>
          </a:p>
          <a:p>
            <a:pPr marL="0" indent="0" algn="ctr" eaLnBrk="1" hangingPunct="1">
              <a:buFont typeface="Zapf Dingbats" pitchFamily="-106" charset="2"/>
              <a:buNone/>
            </a:pPr>
            <a:r>
              <a:rPr lang="en-AU" sz="2400" dirty="0" smtClean="0"/>
              <a:t>The Royal </a:t>
            </a:r>
            <a:r>
              <a:rPr lang="en-AU" sz="2400" dirty="0" smtClean="0"/>
              <a:t>Children’s Hospital, </a:t>
            </a:r>
          </a:p>
          <a:p>
            <a:pPr marL="0" indent="0" algn="ctr" eaLnBrk="1" hangingPunct="1">
              <a:buFont typeface="Zapf Dingbats" pitchFamily="-106" charset="2"/>
              <a:buNone/>
            </a:pPr>
            <a:r>
              <a:rPr lang="en-AU" sz="2400" dirty="0" smtClean="0"/>
              <a:t>Murdoch </a:t>
            </a:r>
            <a:r>
              <a:rPr lang="en-AU" sz="2400" dirty="0" err="1" smtClean="0"/>
              <a:t>Childrens</a:t>
            </a:r>
            <a:r>
              <a:rPr lang="en-AU" sz="2400" dirty="0" smtClean="0"/>
              <a:t> Research Institute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836613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AU" smtClean="0">
                <a:solidFill>
                  <a:srgbClr val="3F6ABF"/>
                </a:solidFill>
              </a:rPr>
              <a:t>Homeostatic regulation</a:t>
            </a:r>
          </a:p>
        </p:txBody>
      </p:sp>
      <p:sp>
        <p:nvSpPr>
          <p:cNvPr id="28675" name="Rectangle 3"/>
          <p:cNvSpPr>
            <a:spLocks noGrp="1" noChangeAspect="1" noChangeArrowheads="1"/>
          </p:cNvSpPr>
          <p:nvPr>
            <p:ph idx="1"/>
          </p:nvPr>
        </p:nvSpPr>
        <p:spPr bwMode="auto">
          <a:xfrm>
            <a:off x="457200" y="2060575"/>
            <a:ext cx="8229600" cy="40655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r>
              <a:rPr lang="en-AU" smtClean="0"/>
              <a:t> “Drive to go to sleep”</a:t>
            </a:r>
          </a:p>
          <a:p>
            <a:pPr eaLnBrk="1" hangingPunct="1">
              <a:buFontTx/>
              <a:buChar char="•"/>
            </a:pPr>
            <a:r>
              <a:rPr lang="en-AU" smtClean="0"/>
              <a:t> If you have poor quality sleep or not enough of it </a:t>
            </a:r>
            <a:r>
              <a:rPr lang="en-AU" smtClean="0">
                <a:sym typeface="Wingdings" pitchFamily="2" charset="2"/>
              </a:rPr>
              <a:t></a:t>
            </a:r>
            <a:r>
              <a:rPr lang="en-AU" smtClean="0"/>
              <a:t> feel tired </a:t>
            </a:r>
            <a:r>
              <a:rPr lang="en-AU" smtClean="0">
                <a:sym typeface="Wingdings" pitchFamily="2" charset="2"/>
              </a:rPr>
              <a:t> drive</a:t>
            </a:r>
            <a:r>
              <a:rPr lang="en-AU" smtClean="0"/>
              <a:t> to get to sleep</a:t>
            </a:r>
          </a:p>
          <a:p>
            <a:pPr eaLnBrk="1" hangingPunct="1">
              <a:buFont typeface="Arial" pitchFamily="34" charset="0"/>
              <a:buNone/>
            </a:pPr>
            <a:r>
              <a:rPr lang="en-AU" smtClean="0"/>
              <a:t>     eg afternoon nap if woke up a lot overnight</a:t>
            </a:r>
          </a:p>
          <a:p>
            <a:pPr eaLnBrk="1" hangingPunct="1"/>
            <a:endParaRPr lang="en-A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AU" smtClean="0"/>
          </a:p>
        </p:txBody>
      </p:sp>
      <p:sp>
        <p:nvSpPr>
          <p:cNvPr id="29699" name="Rectangle 3"/>
          <p:cNvSpPr>
            <a:spLocks noGrp="1" noChangeAspect="1" noChangeArrowheads="1"/>
          </p:cNvSpPr>
          <p:nvPr>
            <p:ph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AU" smtClean="0"/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69215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AU" smtClean="0">
                <a:solidFill>
                  <a:srgbClr val="3F6ABF"/>
                </a:solidFill>
              </a:rPr>
              <a:t>Circadian rhythm </a:t>
            </a:r>
          </a:p>
        </p:txBody>
      </p:sp>
      <p:sp>
        <p:nvSpPr>
          <p:cNvPr id="30723" name="Rectangle 3"/>
          <p:cNvSpPr>
            <a:spLocks noGrp="1" noChangeAspect="1" noChangeArrowheads="1"/>
          </p:cNvSpPr>
          <p:nvPr>
            <p:ph idx="1"/>
          </p:nvPr>
        </p:nvSpPr>
        <p:spPr bwMode="auto">
          <a:xfrm>
            <a:off x="457200" y="1600200"/>
            <a:ext cx="8003232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pitchFamily="34" charset="0"/>
              <a:buNone/>
            </a:pPr>
            <a:r>
              <a:rPr lang="en-AU" dirty="0" smtClean="0"/>
              <a:t>Rhythm maintained by environmental cues</a:t>
            </a:r>
          </a:p>
          <a:p>
            <a:pPr lvl="1" eaLnBrk="1" hangingPunct="1"/>
            <a:r>
              <a:rPr lang="en-AU" dirty="0" smtClean="0"/>
              <a:t>Light / dark – melatonin released when it is dark</a:t>
            </a:r>
          </a:p>
          <a:p>
            <a:pPr lvl="1" eaLnBrk="1" hangingPunct="1"/>
            <a:r>
              <a:rPr lang="en-AU" dirty="0" smtClean="0"/>
              <a:t>Timing of meals</a:t>
            </a:r>
          </a:p>
          <a:p>
            <a:pPr lvl="1" eaLnBrk="1" hangingPunct="1"/>
            <a:r>
              <a:rPr lang="en-AU" dirty="0" smtClean="0"/>
              <a:t>Scheduled activities </a:t>
            </a:r>
            <a:r>
              <a:rPr lang="en-AU" dirty="0" err="1" smtClean="0"/>
              <a:t>eg</a:t>
            </a:r>
            <a:r>
              <a:rPr lang="en-AU" dirty="0" smtClean="0"/>
              <a:t> getting to </a:t>
            </a:r>
            <a:r>
              <a:rPr lang="en-AU" dirty="0" err="1" smtClean="0"/>
              <a:t>daycare</a:t>
            </a:r>
            <a:endParaRPr lang="en-AU" dirty="0" smtClean="0"/>
          </a:p>
          <a:p>
            <a:pPr lvl="1" eaLnBrk="1" hangingPunct="1"/>
            <a:r>
              <a:rPr lang="en-AU" dirty="0" smtClean="0"/>
              <a:t>Body temperature – drops at night to help us go to sleep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836613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AU" dirty="0" smtClean="0">
                <a:solidFill>
                  <a:srgbClr val="3F6ABF"/>
                </a:solidFill>
              </a:rPr>
              <a:t>Circadian rhythm</a:t>
            </a:r>
          </a:p>
        </p:txBody>
      </p:sp>
      <p:sp>
        <p:nvSpPr>
          <p:cNvPr id="31747" name="Rectangle 3"/>
          <p:cNvSpPr>
            <a:spLocks noGrp="1" noChangeAspect="1" noChangeArrowheads="1"/>
          </p:cNvSpPr>
          <p:nvPr>
            <p:ph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pitchFamily="34" charset="0"/>
              <a:buNone/>
            </a:pPr>
            <a:r>
              <a:rPr lang="en-AU" dirty="0" smtClean="0"/>
              <a:t>Troughs</a:t>
            </a:r>
          </a:p>
          <a:p>
            <a:pPr lvl="1" eaLnBrk="1" hangingPunct="1"/>
            <a:r>
              <a:rPr lang="en-AU" dirty="0" smtClean="0"/>
              <a:t>Late afternoon</a:t>
            </a:r>
          </a:p>
          <a:p>
            <a:pPr lvl="1" eaLnBrk="1" hangingPunct="1"/>
            <a:r>
              <a:rPr lang="en-AU" dirty="0" smtClean="0"/>
              <a:t>Middle of the night</a:t>
            </a:r>
          </a:p>
          <a:p>
            <a:pPr lvl="1" eaLnBrk="1" hangingPunct="1"/>
            <a:r>
              <a:rPr lang="en-AU" dirty="0" smtClean="0"/>
              <a:t>This is when we often feel the most sleepy!</a:t>
            </a:r>
          </a:p>
          <a:p>
            <a:pPr eaLnBrk="1" hangingPunct="1">
              <a:buFont typeface="Arial" pitchFamily="34" charset="0"/>
              <a:buNone/>
            </a:pPr>
            <a:r>
              <a:rPr lang="en-AU" dirty="0" smtClean="0"/>
              <a:t>Peaks</a:t>
            </a:r>
          </a:p>
          <a:p>
            <a:pPr lvl="1" eaLnBrk="1" hangingPunct="1"/>
            <a:r>
              <a:rPr lang="en-AU" dirty="0" smtClean="0"/>
              <a:t>Early morning</a:t>
            </a:r>
          </a:p>
          <a:p>
            <a:pPr lvl="1" eaLnBrk="1" hangingPunct="1"/>
            <a:r>
              <a:rPr lang="en-AU" dirty="0" smtClean="0"/>
              <a:t>Evening – this is when kids can get a ‘second wind’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“Usual” sleep patterns</a:t>
            </a:r>
          </a:p>
        </p:txBody>
      </p:sp>
      <p:sp>
        <p:nvSpPr>
          <p:cNvPr id="12291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First weeks home</a:t>
            </a:r>
          </a:p>
          <a:p>
            <a:pPr lvl="1"/>
            <a:r>
              <a:rPr lang="en-US" dirty="0" smtClean="0"/>
              <a:t>sleep </a:t>
            </a:r>
            <a:r>
              <a:rPr lang="en-US" dirty="0" smtClean="0">
                <a:sym typeface="Wingdings 3" pitchFamily="18" charset="2"/>
              </a:rPr>
              <a:t> feed  sleep → feed etc</a:t>
            </a:r>
          </a:p>
          <a:p>
            <a:r>
              <a:rPr lang="en-US" dirty="0" smtClean="0">
                <a:sym typeface="Wingdings 3" pitchFamily="18" charset="2"/>
              </a:rPr>
              <a:t>More night sleep from 3 weeks; consolidated by 12 weeks</a:t>
            </a:r>
          </a:p>
          <a:p>
            <a:pPr lvl="1"/>
            <a:r>
              <a:rPr lang="en-US" dirty="0" smtClean="0">
                <a:sym typeface="Wingdings 3" pitchFamily="18" charset="2"/>
              </a:rPr>
              <a:t>“sleeping through” </a:t>
            </a:r>
            <a:r>
              <a:rPr lang="en-US" dirty="0" err="1" smtClean="0">
                <a:sym typeface="Wingdings 3" pitchFamily="18" charset="2"/>
              </a:rPr>
              <a:t>ie</a:t>
            </a:r>
            <a:r>
              <a:rPr lang="en-US" dirty="0" smtClean="0">
                <a:sym typeface="Wingdings 3" pitchFamily="18" charset="2"/>
              </a:rPr>
              <a:t> block of sleep lasting 8 hours: median age 3 months</a:t>
            </a:r>
            <a:r>
              <a:rPr lang="en-US" baseline="30000" dirty="0" smtClean="0">
                <a:sym typeface="Wingdings 3" pitchFamily="18" charset="2"/>
              </a:rPr>
              <a:t>1</a:t>
            </a:r>
            <a:r>
              <a:rPr lang="en-US" dirty="0" smtClean="0">
                <a:sym typeface="Wingdings 3" pitchFamily="18" charset="2"/>
              </a:rPr>
              <a:t> </a:t>
            </a:r>
          </a:p>
          <a:p>
            <a:pPr lvl="4">
              <a:buFont typeface="Wingdings" pitchFamily="2" charset="2"/>
              <a:buNone/>
            </a:pPr>
            <a:endParaRPr lang="en-US" sz="1600" baseline="30000" dirty="0" smtClean="0">
              <a:sym typeface="Wingdings 3" pitchFamily="18" charset="2"/>
            </a:endParaRPr>
          </a:p>
          <a:p>
            <a:pPr lvl="4">
              <a:buFont typeface="Wingdings" pitchFamily="2" charset="2"/>
              <a:buNone/>
            </a:pPr>
            <a:r>
              <a:rPr lang="en-US" sz="1600" baseline="30000" dirty="0" smtClean="0">
                <a:sym typeface="Wingdings 3" pitchFamily="18" charset="2"/>
              </a:rPr>
              <a:t>						1</a:t>
            </a:r>
            <a:r>
              <a:rPr lang="en-US" sz="1600" dirty="0" smtClean="0">
                <a:sym typeface="Wingdings 3" pitchFamily="18" charset="2"/>
              </a:rPr>
              <a:t> Henderson et al </a:t>
            </a:r>
            <a:r>
              <a:rPr lang="en-US" sz="1600" i="1" dirty="0" smtClean="0">
                <a:sym typeface="Wingdings 3" pitchFamily="18" charset="2"/>
              </a:rPr>
              <a:t>Pediatrics</a:t>
            </a:r>
            <a:r>
              <a:rPr lang="en-US" sz="1600" dirty="0" smtClean="0">
                <a:sym typeface="Wingdings 3" pitchFamily="18" charset="2"/>
              </a:rPr>
              <a:t> 2010</a:t>
            </a:r>
          </a:p>
          <a:p>
            <a:pPr lvl="4">
              <a:buFont typeface="Wingdings" pitchFamily="2" charset="2"/>
              <a:buNone/>
            </a:pPr>
            <a:r>
              <a:rPr lang="en-US" sz="1600" baseline="30000" dirty="0" smtClean="0">
                <a:sym typeface="Wingdings 3" pitchFamily="18" charset="2"/>
              </a:rPr>
              <a:t>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15616" y="980728"/>
            <a:ext cx="7162800" cy="574675"/>
          </a:xfrm>
          <a:prstGeom prst="rect">
            <a:avLst/>
          </a:prstGeom>
        </p:spPr>
        <p:txBody>
          <a:bodyPr lIns="91440" tIns="45720" rIns="91440" bIns="45720" anchor="ctr">
            <a:normAutofit fontScale="90000"/>
          </a:bodyPr>
          <a:lstStyle/>
          <a:p>
            <a:pPr eaLnBrk="1" hangingPunct="1"/>
            <a:r>
              <a:rPr lang="en-US" dirty="0" smtClean="0">
                <a:solidFill>
                  <a:schemeClr val="accent1"/>
                </a:solidFill>
              </a:rPr>
              <a:t>Settling into a pattern</a:t>
            </a:r>
          </a:p>
        </p:txBody>
      </p:sp>
      <p:pic>
        <p:nvPicPr>
          <p:cNvPr id="10243" name="Picture 3" descr="slp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0213"/>
            <a:ext cx="9144000" cy="515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sz="quarter" idx="12"/>
          </p:nvPr>
        </p:nvSpPr>
        <p:spPr bwMode="auto">
          <a:xfrm>
            <a:off x="457200" y="1773238"/>
            <a:ext cx="8461375" cy="43529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AU" sz="2200" dirty="0" smtClean="0"/>
          </a:p>
        </p:txBody>
      </p:sp>
      <p:pic>
        <p:nvPicPr>
          <p:cNvPr id="33795" name="Picture 2" descr="D:\TUD Sleep ADC Submission 3\Figures\Figure 2_Duration centiles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836613"/>
            <a:ext cx="8021637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908050"/>
            <a:ext cx="8820150" cy="762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accent1"/>
                </a:solidFill>
                <a:ea typeface="Open Sans"/>
                <a:cs typeface="Open Sans"/>
              </a:rPr>
              <a:t>Infant sleep problems</a:t>
            </a:r>
          </a:p>
        </p:txBody>
      </p:sp>
      <p:sp>
        <p:nvSpPr>
          <p:cNvPr id="11267" name="Rectangle 3"/>
          <p:cNvSpPr>
            <a:spLocks noGrp="1" noChangeAspect="1" noChangeArrowheads="1"/>
          </p:cNvSpPr>
          <p:nvPr>
            <p:ph type="body" idx="4294967295"/>
          </p:nvPr>
        </p:nvSpPr>
        <p:spPr>
          <a:xfrm>
            <a:off x="899592" y="1700213"/>
            <a:ext cx="6517208" cy="4656137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eaLnBrk="1" hangingPunct="1">
              <a:buFont typeface="Zapf Dingbats" pitchFamily="-106" charset="2"/>
              <a:buNone/>
              <a:defRPr/>
            </a:pPr>
            <a:r>
              <a:rPr lang="en-AU" sz="2800" dirty="0" smtClean="0"/>
              <a:t>Infant sleep problems</a:t>
            </a:r>
          </a:p>
          <a:p>
            <a:pPr lvl="1" eaLnBrk="1" hangingPunct="1">
              <a:buSzPct val="135000"/>
              <a:buFont typeface="Arial" pitchFamily="34" charset="0"/>
              <a:buChar char="•"/>
              <a:defRPr/>
            </a:pPr>
            <a:r>
              <a:rPr lang="en-AU" sz="2400" dirty="0" smtClean="0"/>
              <a:t>Night waking, difficulty settling to sleep or both</a:t>
            </a:r>
          </a:p>
          <a:p>
            <a:pPr lvl="1" eaLnBrk="1" hangingPunct="1">
              <a:buSzPct val="135000"/>
              <a:buFont typeface="Arial" pitchFamily="34" charset="0"/>
              <a:buChar char="•"/>
              <a:defRPr/>
            </a:pPr>
            <a:r>
              <a:rPr lang="en-AU" sz="2400" dirty="0" smtClean="0"/>
              <a:t>Affect 30-45% of Australian infants</a:t>
            </a:r>
            <a:r>
              <a:rPr lang="en-AU" sz="2400" baseline="30000" dirty="0" smtClean="0"/>
              <a:t>1,2</a:t>
            </a:r>
          </a:p>
          <a:p>
            <a:pPr eaLnBrk="1" hangingPunct="1">
              <a:buFontTx/>
              <a:buChar char="•"/>
              <a:defRPr/>
            </a:pPr>
            <a:endParaRPr lang="en-AU" sz="1050" dirty="0" smtClean="0"/>
          </a:p>
          <a:p>
            <a:pPr eaLnBrk="1" hangingPunct="1">
              <a:buFont typeface="Zapf Dingbats" pitchFamily="-106" charset="2"/>
              <a:buNone/>
              <a:defRPr/>
            </a:pPr>
            <a:r>
              <a:rPr lang="en-US" sz="2800" dirty="0" smtClean="0"/>
              <a:t>Associated with adverse outcomes</a:t>
            </a:r>
          </a:p>
          <a:p>
            <a:pPr lvl="1" eaLnBrk="1" hangingPunct="1">
              <a:buSzPct val="135000"/>
              <a:buFont typeface="Arial" pitchFamily="34" charset="0"/>
              <a:buChar char="•"/>
              <a:defRPr/>
            </a:pPr>
            <a:r>
              <a:rPr lang="en-US" sz="2400" dirty="0" smtClean="0">
                <a:latin typeface="+mj-lt"/>
              </a:rPr>
              <a:t>double - triple the risk of postnatal depression</a:t>
            </a:r>
            <a:r>
              <a:rPr lang="en-US" sz="2400" baseline="30000" dirty="0" smtClean="0">
                <a:latin typeface="+mj-lt"/>
              </a:rPr>
              <a:t>1</a:t>
            </a:r>
          </a:p>
          <a:p>
            <a:pPr lvl="1" eaLnBrk="1" hangingPunct="1">
              <a:buSzPct val="135000"/>
              <a:buFont typeface="Arial" pitchFamily="34" charset="0"/>
              <a:buChar char="•"/>
              <a:defRPr/>
            </a:pPr>
            <a:r>
              <a:rPr lang="en-US" sz="2400" dirty="0" smtClean="0">
                <a:latin typeface="+mj-lt"/>
                <a:ea typeface="Open Sans"/>
                <a:cs typeface="Open Sans"/>
              </a:rPr>
              <a:t>poorer maternal physical functioning</a:t>
            </a:r>
            <a:r>
              <a:rPr lang="en-US" sz="2400" baseline="30000" dirty="0" smtClean="0">
                <a:latin typeface="+mj-lt"/>
                <a:ea typeface="Open Sans"/>
                <a:cs typeface="Open Sans"/>
              </a:rPr>
              <a:t>1</a:t>
            </a:r>
          </a:p>
          <a:p>
            <a:pPr lvl="1" eaLnBrk="1" hangingPunct="1">
              <a:buSzPct val="135000"/>
              <a:buFont typeface="Arial" pitchFamily="34" charset="0"/>
              <a:buChar char="•"/>
              <a:defRPr/>
            </a:pPr>
            <a:r>
              <a:rPr lang="en-US" sz="2400" dirty="0" smtClean="0">
                <a:latin typeface="+mj-lt"/>
              </a:rPr>
              <a:t>costly to treat (</a:t>
            </a:r>
            <a:r>
              <a:rPr lang="en-AU" sz="2400" dirty="0" smtClean="0">
                <a:latin typeface="+mj-lt"/>
                <a:ea typeface="Open Sans"/>
                <a:cs typeface="Open Sans"/>
              </a:rPr>
              <a:t>health service use $AUS 290/family from 8-12 months)</a:t>
            </a:r>
            <a:r>
              <a:rPr lang="en-AU" sz="2400" baseline="30000" dirty="0" smtClean="0">
                <a:latin typeface="+mj-lt"/>
                <a:ea typeface="Open Sans"/>
                <a:cs typeface="Open Sans"/>
              </a:rPr>
              <a:t>3</a:t>
            </a:r>
            <a:r>
              <a:rPr lang="en-AU" sz="2400" i="1" dirty="0" smtClean="0">
                <a:latin typeface="+mj-lt"/>
                <a:ea typeface="Open Sans"/>
                <a:cs typeface="Open Sans"/>
              </a:rPr>
              <a:t>                 </a:t>
            </a:r>
          </a:p>
          <a:p>
            <a:pPr eaLnBrk="1" hangingPunct="1">
              <a:buFont typeface="Zapf Dingbats" pitchFamily="-106" charset="2"/>
              <a:buNone/>
              <a:defRPr/>
            </a:pPr>
            <a:r>
              <a:rPr lang="en-AU" altLang="en-AU" sz="1200" i="1" dirty="0" smtClean="0"/>
              <a:t>		</a:t>
            </a:r>
          </a:p>
          <a:p>
            <a:pPr eaLnBrk="1" hangingPunct="1">
              <a:buFont typeface="Zapf Dingbats" pitchFamily="-106" charset="2"/>
              <a:buNone/>
              <a:defRPr/>
            </a:pPr>
            <a:r>
              <a:rPr lang="en-AU" altLang="en-AU" sz="1600" i="1" baseline="30000" dirty="0" smtClean="0"/>
              <a:t>						1</a:t>
            </a:r>
            <a:r>
              <a:rPr lang="en-AU" altLang="en-AU" sz="1600" i="1" dirty="0" smtClean="0"/>
              <a:t>Bayer et al, JPCH 2007, </a:t>
            </a:r>
            <a:r>
              <a:rPr lang="en-AU" altLang="en-AU" sz="1600" i="1" baseline="30000" dirty="0" smtClean="0"/>
              <a:t>2</a:t>
            </a:r>
            <a:r>
              <a:rPr lang="en-AU" altLang="en-AU" sz="1600" i="1" dirty="0" smtClean="0"/>
              <a:t>Martin </a:t>
            </a:r>
            <a:r>
              <a:rPr lang="en-AU" altLang="en-AU" sz="1600" i="1" dirty="0" err="1" smtClean="0"/>
              <a:t>Pediatrics</a:t>
            </a:r>
            <a:r>
              <a:rPr lang="en-AU" altLang="en-AU" sz="1600" i="1" dirty="0" smtClean="0"/>
              <a:t> 						2007, </a:t>
            </a:r>
            <a:r>
              <a:rPr lang="en-AU" altLang="en-AU" sz="1600" i="1" baseline="30000" dirty="0" smtClean="0"/>
              <a:t>3</a:t>
            </a:r>
            <a:r>
              <a:rPr lang="en-AU" sz="1600" i="1" dirty="0" smtClean="0">
                <a:ea typeface="Open Sans"/>
                <a:cs typeface="Open Sans"/>
              </a:rPr>
              <a:t>Hiscock Arc </a:t>
            </a:r>
            <a:r>
              <a:rPr lang="en-AU" sz="1600" i="1" dirty="0" err="1" smtClean="0">
                <a:ea typeface="Open Sans"/>
                <a:cs typeface="Open Sans"/>
              </a:rPr>
              <a:t>Dis</a:t>
            </a:r>
            <a:r>
              <a:rPr lang="en-AU" sz="1600" i="1" dirty="0" smtClean="0">
                <a:ea typeface="Open Sans"/>
                <a:cs typeface="Open Sans"/>
              </a:rPr>
              <a:t> Childhood 2008</a:t>
            </a:r>
            <a:endParaRPr lang="en-AU" sz="1600" dirty="0" smtClean="0"/>
          </a:p>
          <a:p>
            <a:pPr eaLnBrk="1" hangingPunct="1">
              <a:buFont typeface="Zapf Dingbats" pitchFamily="-106" charset="2"/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3072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 bwMode="auto">
          <a:xfrm>
            <a:off x="539552" y="692696"/>
            <a:ext cx="7786687" cy="7207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en-US" sz="4400" dirty="0" smtClean="0">
                <a:solidFill>
                  <a:schemeClr val="accent1"/>
                </a:solidFill>
                <a:ea typeface="Open Sans"/>
                <a:cs typeface="Open Sans"/>
              </a:rPr>
              <a:t>Infant crying</a:t>
            </a:r>
            <a:endParaRPr lang="en-AU" sz="4400" dirty="0" smtClean="0">
              <a:solidFill>
                <a:schemeClr val="accent1"/>
              </a:solidFill>
              <a:ea typeface="Open Sans"/>
              <a:cs typeface="Open Sans"/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 bwMode="auto">
          <a:xfrm>
            <a:off x="611188" y="1484313"/>
            <a:ext cx="8064500" cy="4752999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85000" lnSpcReduction="10000"/>
          </a:bodyPr>
          <a:lstStyle/>
          <a:p>
            <a:pPr eaLnBrk="1" hangingPunct="1">
              <a:buFont typeface="Arial" pitchFamily="34" charset="0"/>
              <a:buNone/>
            </a:pPr>
            <a:r>
              <a:rPr lang="en-AU" sz="2400" dirty="0" smtClean="0">
                <a:latin typeface="Open Sans"/>
                <a:ea typeface="Open Sans"/>
                <a:cs typeface="Open Sans"/>
              </a:rPr>
              <a:t>‘</a:t>
            </a:r>
            <a:r>
              <a:rPr lang="en-AU" sz="2800" dirty="0" smtClean="0">
                <a:ea typeface="Open Sans"/>
                <a:cs typeface="Open Sans"/>
              </a:rPr>
              <a:t>Problem’ crying reported by Australian parents 	 </a:t>
            </a:r>
          </a:p>
          <a:p>
            <a:pPr lvl="2" eaLnBrk="1" hangingPunct="1"/>
            <a:r>
              <a:rPr lang="en-AU" sz="2000" dirty="0" smtClean="0">
                <a:ea typeface="Open Sans"/>
                <a:cs typeface="Open Sans"/>
              </a:rPr>
              <a:t>19% at 2 months </a:t>
            </a:r>
          </a:p>
          <a:p>
            <a:pPr lvl="2" eaLnBrk="1" hangingPunct="1"/>
            <a:r>
              <a:rPr lang="en-AU" sz="2000" dirty="0" smtClean="0">
                <a:ea typeface="Open Sans"/>
                <a:cs typeface="Open Sans"/>
              </a:rPr>
              <a:t>12.8% at 4 months</a:t>
            </a:r>
            <a:r>
              <a:rPr lang="en-AU" sz="2000" baseline="30000" dirty="0" smtClean="0">
                <a:ea typeface="Open Sans"/>
                <a:cs typeface="Open Sans"/>
              </a:rPr>
              <a:t>1</a:t>
            </a:r>
            <a:endParaRPr lang="en-AU" sz="2000" dirty="0" smtClean="0">
              <a:ea typeface="Open Sans"/>
              <a:cs typeface="Open Sans"/>
            </a:endParaRPr>
          </a:p>
          <a:p>
            <a:pPr eaLnBrk="1" hangingPunct="1">
              <a:buFont typeface="Arial" pitchFamily="34" charset="0"/>
              <a:buNone/>
            </a:pPr>
            <a:endParaRPr lang="en-AU" sz="2800" dirty="0" smtClean="0">
              <a:ea typeface="Open Sans"/>
              <a:cs typeface="Open Sans"/>
            </a:endParaRPr>
          </a:p>
          <a:p>
            <a:pPr eaLnBrk="1" hangingPunct="1">
              <a:buFont typeface="Arial" pitchFamily="34" charset="0"/>
              <a:buNone/>
            </a:pPr>
            <a:r>
              <a:rPr lang="en-AU" sz="2800" dirty="0" smtClean="0">
                <a:ea typeface="Open Sans"/>
                <a:cs typeface="Open Sans"/>
              </a:rPr>
              <a:t>Can co-exist with feeding and sleeping problems</a:t>
            </a:r>
          </a:p>
          <a:p>
            <a:pPr eaLnBrk="1" hangingPunct="1">
              <a:buFont typeface="Arial" pitchFamily="34" charset="0"/>
              <a:buNone/>
            </a:pPr>
            <a:endParaRPr lang="en-AU" sz="2800" dirty="0" smtClean="0">
              <a:ea typeface="Open Sans"/>
              <a:cs typeface="Open Sans"/>
            </a:endParaRPr>
          </a:p>
          <a:p>
            <a:pPr eaLnBrk="1" hangingPunct="1">
              <a:buFont typeface="Arial" pitchFamily="34" charset="0"/>
              <a:buNone/>
            </a:pPr>
            <a:r>
              <a:rPr lang="en-AU" sz="2800" dirty="0" smtClean="0">
                <a:ea typeface="Open Sans"/>
                <a:cs typeface="Open Sans"/>
              </a:rPr>
              <a:t>Associated with adverse outcomes</a:t>
            </a:r>
            <a:r>
              <a:rPr lang="en-AU" sz="2800" baseline="30000" dirty="0" smtClean="0">
                <a:ea typeface="Open Sans"/>
                <a:cs typeface="Open Sans"/>
              </a:rPr>
              <a:t>3</a:t>
            </a:r>
            <a:endParaRPr lang="en-AU" sz="2800" dirty="0" smtClean="0">
              <a:ea typeface="Open Sans"/>
              <a:cs typeface="Open Sans"/>
            </a:endParaRPr>
          </a:p>
          <a:p>
            <a:pPr lvl="2" eaLnBrk="1" hangingPunct="1"/>
            <a:r>
              <a:rPr lang="en-AU" sz="2000" dirty="0" smtClean="0">
                <a:ea typeface="Open Sans"/>
                <a:cs typeface="Open Sans"/>
              </a:rPr>
              <a:t>increased risk of PND - 45% of mothers and 30% of fathers attending our Unsettled Babies Clinic</a:t>
            </a:r>
            <a:r>
              <a:rPr lang="en-AU" sz="2000" baseline="30000" dirty="0" smtClean="0">
                <a:ea typeface="Open Sans"/>
                <a:cs typeface="Open Sans"/>
              </a:rPr>
              <a:t>2</a:t>
            </a:r>
          </a:p>
          <a:p>
            <a:pPr lvl="2" eaLnBrk="1" hangingPunct="1"/>
            <a:r>
              <a:rPr lang="en-AU" sz="2000" dirty="0" smtClean="0">
                <a:ea typeface="Open Sans"/>
                <a:cs typeface="Open Sans"/>
              </a:rPr>
              <a:t>early weaning</a:t>
            </a:r>
          </a:p>
          <a:p>
            <a:pPr lvl="2" eaLnBrk="1" hangingPunct="1"/>
            <a:r>
              <a:rPr lang="en-AU" sz="2000" dirty="0" smtClean="0">
                <a:ea typeface="Open Sans"/>
                <a:cs typeface="Open Sans"/>
              </a:rPr>
              <a:t>multiple formula changes</a:t>
            </a:r>
          </a:p>
          <a:p>
            <a:pPr lvl="2" eaLnBrk="1" hangingPunct="1"/>
            <a:r>
              <a:rPr lang="en-AU" sz="2000" dirty="0" smtClean="0">
                <a:ea typeface="Open Sans"/>
                <a:cs typeface="Open Sans"/>
              </a:rPr>
              <a:t>anti-reflux and OTC medication</a:t>
            </a:r>
          </a:p>
          <a:p>
            <a:pPr lvl="2" eaLnBrk="1" hangingPunct="1"/>
            <a:r>
              <a:rPr lang="en-AU" sz="2000" dirty="0" smtClean="0">
                <a:ea typeface="Open Sans"/>
                <a:cs typeface="Open Sans"/>
              </a:rPr>
              <a:t>Shaken Baby Syndrome</a:t>
            </a:r>
          </a:p>
          <a:p>
            <a:pPr lvl="4" eaLnBrk="1" hangingPunct="1">
              <a:buFont typeface="Wingdings" pitchFamily="2" charset="2"/>
              <a:buNone/>
            </a:pPr>
            <a:endParaRPr lang="en-AU" sz="1100" baseline="30000" dirty="0" smtClean="0">
              <a:latin typeface="Open Sans"/>
              <a:ea typeface="Open Sans"/>
              <a:cs typeface="Open Sans"/>
            </a:endParaRPr>
          </a:p>
          <a:p>
            <a:pPr lvl="4" eaLnBrk="1" hangingPunct="1">
              <a:buFont typeface="Wingdings" pitchFamily="2" charset="2"/>
              <a:buNone/>
            </a:pPr>
            <a:r>
              <a:rPr lang="en-AU" sz="1100" baseline="30000" dirty="0" smtClean="0">
                <a:latin typeface="Open Sans"/>
                <a:ea typeface="Open Sans"/>
                <a:cs typeface="Open Sans"/>
              </a:rPr>
              <a:t>				</a:t>
            </a:r>
            <a:r>
              <a:rPr lang="en-AU" sz="1600" baseline="30000" dirty="0" smtClean="0">
                <a:ea typeface="Open Sans"/>
                <a:cs typeface="Open Sans"/>
              </a:rPr>
              <a:t>1</a:t>
            </a:r>
            <a:r>
              <a:rPr lang="en-AU" sz="1600" dirty="0" smtClean="0">
                <a:ea typeface="Open Sans"/>
                <a:cs typeface="Open Sans"/>
              </a:rPr>
              <a:t>Wake </a:t>
            </a:r>
            <a:r>
              <a:rPr lang="en-AU" sz="1600" i="1" dirty="0" err="1" smtClean="0">
                <a:ea typeface="Open Sans"/>
                <a:cs typeface="Open Sans"/>
              </a:rPr>
              <a:t>Pediatrics</a:t>
            </a:r>
            <a:r>
              <a:rPr lang="en-AU" sz="1600" dirty="0" smtClean="0">
                <a:ea typeface="Open Sans"/>
                <a:cs typeface="Open Sans"/>
              </a:rPr>
              <a:t> 2007, </a:t>
            </a:r>
            <a:r>
              <a:rPr lang="en-AU" sz="1600" baseline="30000" dirty="0" smtClean="0">
                <a:ea typeface="Open Sans"/>
                <a:cs typeface="Open Sans"/>
              </a:rPr>
              <a:t>2 </a:t>
            </a:r>
            <a:r>
              <a:rPr lang="en-AU" sz="1600" dirty="0" smtClean="0">
                <a:ea typeface="Open Sans"/>
                <a:cs typeface="Open Sans"/>
              </a:rPr>
              <a:t>Smart </a:t>
            </a:r>
            <a:r>
              <a:rPr lang="en-AU" sz="1600" i="1" dirty="0" smtClean="0">
                <a:ea typeface="Open Sans"/>
                <a:cs typeface="Open Sans"/>
              </a:rPr>
              <a:t>JPCH 2</a:t>
            </a:r>
            <a:r>
              <a:rPr lang="en-AU" sz="1600" dirty="0" smtClean="0">
                <a:ea typeface="Open Sans"/>
                <a:cs typeface="Open Sans"/>
              </a:rPr>
              <a:t>006,  </a:t>
            </a:r>
            <a:r>
              <a:rPr lang="en-AU" sz="1600" baseline="30000" dirty="0" smtClean="0">
                <a:ea typeface="Open Sans"/>
                <a:cs typeface="Open Sans"/>
              </a:rPr>
              <a:t>3</a:t>
            </a:r>
            <a:r>
              <a:rPr lang="en-AU" sz="1600" dirty="0" smtClean="0">
                <a:ea typeface="Open Sans"/>
                <a:cs typeface="Open Sans"/>
              </a:rPr>
              <a:t>Douglas </a:t>
            </a:r>
            <a:r>
              <a:rPr lang="en-AU" sz="1600" i="1" dirty="0" smtClean="0">
                <a:ea typeface="Open Sans"/>
                <a:cs typeface="Open Sans"/>
              </a:rPr>
              <a:t>MJA </a:t>
            </a:r>
            <a:r>
              <a:rPr lang="en-AU" sz="1600" dirty="0" smtClean="0">
                <a:ea typeface="Open Sans"/>
                <a:cs typeface="Open Sans"/>
              </a:rPr>
              <a:t>2010</a:t>
            </a:r>
          </a:p>
          <a:p>
            <a:pPr lvl="1" eaLnBrk="1" hangingPunct="1"/>
            <a:endParaRPr lang="en-AU" sz="2000" dirty="0" smtClean="0">
              <a:latin typeface="Open Sans"/>
              <a:ea typeface="Open Sans"/>
              <a:cs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765175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dirty="0" smtClean="0">
                <a:solidFill>
                  <a:srgbClr val="3F6ABF"/>
                </a:solidFill>
              </a:rPr>
              <a:t>Sleep</a:t>
            </a:r>
            <a:endParaRPr lang="en-AU" dirty="0" smtClean="0">
              <a:solidFill>
                <a:srgbClr val="3F6ABF"/>
              </a:solidFill>
            </a:endParaRPr>
          </a:p>
        </p:txBody>
      </p:sp>
      <p:sp>
        <p:nvSpPr>
          <p:cNvPr id="20483" name="Rectangle 3"/>
          <p:cNvSpPr>
            <a:spLocks noGrp="1" noChangeAspect="1" noChangeArrowheads="1"/>
          </p:cNvSpPr>
          <p:nvPr>
            <p:ph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en-AU" i="1" smtClean="0"/>
              <a:t>A good laugh and a long sleep are the best cures in the doctor's book</a:t>
            </a:r>
            <a:r>
              <a:rPr lang="en-AU" smtClean="0"/>
              <a:t>.  </a:t>
            </a:r>
            <a:r>
              <a:rPr lang="en-AU" sz="2800" smtClean="0"/>
              <a:t>Irish Proverb</a:t>
            </a:r>
            <a:endParaRPr lang="en-AU" smtClean="0"/>
          </a:p>
          <a:p>
            <a:pPr eaLnBrk="1" hangingPunct="1">
              <a:spcBef>
                <a:spcPct val="0"/>
              </a:spcBef>
              <a:buFontTx/>
              <a:buChar char="•"/>
            </a:pPr>
            <a:endParaRPr lang="en-AU" smtClean="0"/>
          </a:p>
          <a:p>
            <a:pPr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en-AU" i="1" smtClean="0"/>
              <a:t>The worst thing in the world is to try to sleep and not to</a:t>
            </a:r>
            <a:r>
              <a:rPr lang="en-AU" smtClean="0"/>
              <a:t>.  </a:t>
            </a:r>
            <a:r>
              <a:rPr lang="en-AU" sz="2800" smtClean="0"/>
              <a:t>F. Scott Fitzgerald </a:t>
            </a:r>
            <a:endParaRPr lang="en-AU" smtClean="0"/>
          </a:p>
          <a:p>
            <a:pPr eaLnBrk="1" hangingPunct="1">
              <a:spcBef>
                <a:spcPct val="0"/>
              </a:spcBef>
              <a:buFontTx/>
              <a:buChar char="•"/>
            </a:pPr>
            <a:endParaRPr lang="en-AU" smtClean="0"/>
          </a:p>
          <a:p>
            <a:pPr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en-AU" i="1" smtClean="0"/>
              <a:t>People who say they sleep like a baby usually don't have one.</a:t>
            </a:r>
            <a:r>
              <a:rPr lang="en-AU" smtClean="0"/>
              <a:t>  </a:t>
            </a:r>
            <a:r>
              <a:rPr lang="en-AU" sz="2800" smtClean="0"/>
              <a:t>Leo J. Burke</a:t>
            </a:r>
            <a:endParaRPr lang="en-AU" smtClean="0"/>
          </a:p>
          <a:p>
            <a:pPr eaLnBrk="1" hangingPunct="1"/>
            <a:endParaRPr lang="en-AU" smtClean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836712"/>
            <a:ext cx="7162800" cy="762000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1"/>
                </a:solidFill>
              </a:rPr>
              <a:t>Parenting and crying</a:t>
            </a:r>
          </a:p>
        </p:txBody>
      </p:sp>
      <p:sp>
        <p:nvSpPr>
          <p:cNvPr id="43011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683568" y="1700808"/>
            <a:ext cx="8001000" cy="388937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Font typeface="Zapf Dingbats" pitchFamily="-106" charset="2"/>
              <a:buNone/>
            </a:pPr>
            <a:endParaRPr lang="en-US" sz="1200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Cross cultural but in developing countries:</a:t>
            </a:r>
          </a:p>
          <a:p>
            <a:pPr>
              <a:lnSpc>
                <a:spcPct val="90000"/>
              </a:lnSpc>
              <a:buFont typeface="Zapf Dingbats" pitchFamily="-106" charset="2"/>
              <a:buNone/>
            </a:pPr>
            <a:r>
              <a:rPr lang="en-US" dirty="0" smtClean="0"/>
              <a:t>		</a:t>
            </a:r>
            <a:r>
              <a:rPr lang="en-US" dirty="0" smtClean="0"/>
              <a:t>- </a:t>
            </a:r>
            <a:r>
              <a:rPr lang="en-US" sz="2600" dirty="0" smtClean="0"/>
              <a:t>crying </a:t>
            </a:r>
            <a:r>
              <a:rPr lang="en-US" sz="2600" dirty="0" smtClean="0"/>
              <a:t>bouts shorter</a:t>
            </a:r>
          </a:p>
          <a:p>
            <a:pPr>
              <a:lnSpc>
                <a:spcPct val="90000"/>
              </a:lnSpc>
              <a:buFont typeface="Zapf Dingbats" pitchFamily="-106" charset="2"/>
              <a:buNone/>
            </a:pPr>
            <a:r>
              <a:rPr lang="en-US" sz="2600" dirty="0" smtClean="0"/>
              <a:t>		</a:t>
            </a:r>
            <a:r>
              <a:rPr lang="en-US" sz="2600" dirty="0" smtClean="0"/>
              <a:t>- parents </a:t>
            </a:r>
            <a:r>
              <a:rPr lang="en-US" sz="2600" dirty="0" smtClean="0"/>
              <a:t>less likely to report crying as a problem </a:t>
            </a:r>
          </a:p>
          <a:p>
            <a:pPr>
              <a:lnSpc>
                <a:spcPct val="90000"/>
              </a:lnSpc>
              <a:buFont typeface="Zapf Dingbats" pitchFamily="-106" charset="2"/>
              <a:buNone/>
            </a:pPr>
            <a:endParaRPr lang="en-US" sz="2000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Even if baby held &gt; 18 hours/day and fed on demand, still have periods of inconsolable crying</a:t>
            </a:r>
            <a:r>
              <a:rPr lang="en-US" sz="2000" baseline="30000" dirty="0" smtClean="0"/>
              <a:t>1</a:t>
            </a:r>
            <a:r>
              <a:rPr lang="en-US" sz="2000" dirty="0" smtClean="0"/>
              <a:t> </a:t>
            </a:r>
          </a:p>
          <a:p>
            <a:pPr lvl="3">
              <a:lnSpc>
                <a:spcPct val="90000"/>
              </a:lnSpc>
              <a:buFont typeface="Wingdings" pitchFamily="2" charset="2"/>
              <a:buNone/>
            </a:pPr>
            <a:r>
              <a:rPr lang="en-US" sz="1800" dirty="0" smtClean="0"/>
              <a:t>		</a:t>
            </a:r>
          </a:p>
          <a:p>
            <a:pPr lvl="3">
              <a:lnSpc>
                <a:spcPct val="90000"/>
              </a:lnSpc>
              <a:buFont typeface="Wingdings" pitchFamily="2" charset="2"/>
              <a:buNone/>
            </a:pPr>
            <a:r>
              <a:rPr lang="en-US" sz="1800" dirty="0" smtClean="0"/>
              <a:t>		</a:t>
            </a:r>
            <a:r>
              <a:rPr lang="en-US" sz="1800" i="1" dirty="0" smtClean="0"/>
              <a:t>	</a:t>
            </a:r>
          </a:p>
          <a:p>
            <a:pPr lvl="3">
              <a:lnSpc>
                <a:spcPct val="90000"/>
              </a:lnSpc>
              <a:buFont typeface="Wingdings" pitchFamily="2" charset="2"/>
              <a:buNone/>
            </a:pPr>
            <a:r>
              <a:rPr lang="en-US" sz="1800" i="1" dirty="0" smtClean="0"/>
              <a:t>					</a:t>
            </a:r>
            <a:r>
              <a:rPr lang="en-US" sz="1800" i="1" baseline="30000" dirty="0" smtClean="0"/>
              <a:t>1</a:t>
            </a:r>
            <a:r>
              <a:rPr lang="en-US" sz="1800" i="1" dirty="0" smtClean="0"/>
              <a:t>St James-Roberts, Pediatrics 2006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692150"/>
            <a:ext cx="7283400" cy="72072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Case study - EK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6627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899592" y="1556792"/>
            <a:ext cx="7056784" cy="4104456"/>
          </a:xfrm>
        </p:spPr>
        <p:txBody>
          <a:bodyPr>
            <a:normAutofit fontScale="92500"/>
          </a:bodyPr>
          <a:lstStyle/>
          <a:p>
            <a:pPr>
              <a:buFont typeface="Zapf Dingbats" pitchFamily="-106" charset="2"/>
              <a:buNone/>
            </a:pPr>
            <a:r>
              <a:rPr lang="en-US" sz="2400" dirty="0" smtClean="0"/>
              <a:t>3 month old boy</a:t>
            </a:r>
            <a:endParaRPr lang="en-US" sz="2400" dirty="0"/>
          </a:p>
          <a:p>
            <a:r>
              <a:rPr lang="en-US" sz="2400" dirty="0" smtClean="0"/>
              <a:t>Crying/irritable “since birth”</a:t>
            </a:r>
          </a:p>
          <a:p>
            <a:r>
              <a:rPr lang="en-US" sz="2400" dirty="0" smtClean="0"/>
              <a:t>Hyper alert  and sensitive to his environment </a:t>
            </a:r>
          </a:p>
          <a:p>
            <a:r>
              <a:rPr lang="en-US" sz="2400" dirty="0" smtClean="0"/>
              <a:t>Takes 1-2 hours to get to sleep with rocking, walking etc</a:t>
            </a:r>
          </a:p>
          <a:p>
            <a:r>
              <a:rPr lang="en-US" sz="2400" dirty="0" smtClean="0"/>
              <a:t>Falls asleep at 11pm; wakes 1-3 hourly</a:t>
            </a:r>
          </a:p>
          <a:p>
            <a:r>
              <a:rPr lang="en-US" sz="2400" dirty="0" smtClean="0"/>
              <a:t>Catnaps for 40 </a:t>
            </a:r>
            <a:r>
              <a:rPr lang="en-US" sz="2400" dirty="0" err="1" smtClean="0"/>
              <a:t>mins</a:t>
            </a:r>
            <a:r>
              <a:rPr lang="en-US" sz="2400" dirty="0" smtClean="0"/>
              <a:t> during the day</a:t>
            </a:r>
          </a:p>
          <a:p>
            <a:r>
              <a:rPr lang="en-US" sz="2400" dirty="0" smtClean="0"/>
              <a:t>Arches back, goes red in the face and ? back swallows</a:t>
            </a:r>
          </a:p>
          <a:p>
            <a:r>
              <a:rPr lang="en-US" sz="2400" dirty="0" smtClean="0"/>
              <a:t>Have tried multiple formulas </a:t>
            </a:r>
          </a:p>
          <a:p>
            <a:r>
              <a:rPr lang="en-US" sz="2400" dirty="0" smtClean="0"/>
              <a:t>On </a:t>
            </a:r>
            <a:r>
              <a:rPr lang="en-US" sz="2400" dirty="0" err="1" smtClean="0"/>
              <a:t>losec</a:t>
            </a:r>
            <a:r>
              <a:rPr lang="en-US" sz="2400" dirty="0" smtClean="0"/>
              <a:t> - ? effect</a:t>
            </a:r>
          </a:p>
          <a:p>
            <a:r>
              <a:rPr lang="en-US" sz="2400" dirty="0" smtClean="0"/>
              <a:t>Otherwise well, gaining weight, developing normally</a:t>
            </a: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/>
          <a:lstStyle/>
          <a:p>
            <a:r>
              <a:rPr lang="en-AU" dirty="0" smtClean="0">
                <a:solidFill>
                  <a:schemeClr val="accent1"/>
                </a:solidFill>
              </a:rPr>
              <a:t>Strategies</a:t>
            </a:r>
            <a:endParaRPr lang="en-AU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sz="2800" dirty="0" smtClean="0"/>
              <a:t>Discuss normal sleep, sleep cycles </a:t>
            </a:r>
          </a:p>
          <a:p>
            <a:r>
              <a:rPr lang="en-AU" sz="2800" dirty="0" smtClean="0"/>
              <a:t>Identify sleep cues – parent in/dependent</a:t>
            </a:r>
          </a:p>
          <a:p>
            <a:r>
              <a:rPr lang="en-AU" sz="2800" dirty="0" smtClean="0"/>
              <a:t>Recognise baby’s tired signs</a:t>
            </a:r>
          </a:p>
          <a:p>
            <a:r>
              <a:rPr lang="en-AU" sz="2800" dirty="0" smtClean="0"/>
              <a:t>Consistent bedtime routine </a:t>
            </a:r>
          </a:p>
          <a:p>
            <a:r>
              <a:rPr lang="en-AU" sz="2800" dirty="0" smtClean="0"/>
              <a:t>Similar bedtime each night</a:t>
            </a:r>
          </a:p>
          <a:p>
            <a:r>
              <a:rPr lang="en-AU" sz="2800" dirty="0" smtClean="0"/>
              <a:t>Settling strategies from around 2-3 months</a:t>
            </a:r>
          </a:p>
          <a:p>
            <a:pPr lvl="1"/>
            <a:r>
              <a:rPr lang="en-AU" sz="2400" dirty="0" smtClean="0"/>
              <a:t>modified controlled comforting</a:t>
            </a:r>
          </a:p>
          <a:p>
            <a:pPr lvl="1"/>
            <a:r>
              <a:rPr lang="en-AU" sz="2400" dirty="0" smtClean="0"/>
              <a:t>camping out</a:t>
            </a:r>
          </a:p>
        </p:txBody>
      </p:sp>
      <p:sp>
        <p:nvSpPr>
          <p:cNvPr id="4" name="Right Brace 3"/>
          <p:cNvSpPr/>
          <p:nvPr/>
        </p:nvSpPr>
        <p:spPr>
          <a:xfrm>
            <a:off x="5364088" y="3356992"/>
            <a:ext cx="144016" cy="64807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Rectangle 4"/>
          <p:cNvSpPr/>
          <p:nvPr/>
        </p:nvSpPr>
        <p:spPr>
          <a:xfrm>
            <a:off x="5868144" y="3429000"/>
            <a:ext cx="1656184" cy="57606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 smtClean="0"/>
              <a:t>sleep hygiene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620688"/>
            <a:ext cx="77724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487" tIns="44450" rIns="90487" bIns="44450"/>
          <a:lstStyle/>
          <a:p>
            <a:pPr eaLnBrk="1" hangingPunct="1"/>
            <a:r>
              <a:rPr lang="en-AU" dirty="0" smtClean="0">
                <a:solidFill>
                  <a:schemeClr val="accent1"/>
                </a:solidFill>
              </a:rPr>
              <a:t>The tired baby</a:t>
            </a:r>
          </a:p>
        </p:txBody>
      </p:sp>
      <p:sp>
        <p:nvSpPr>
          <p:cNvPr id="58371" name="Rectangle 3"/>
          <p:cNvSpPr>
            <a:spLocks noGrp="1" noChangeAspect="1" noChangeArrowheads="1"/>
          </p:cNvSpPr>
          <p:nvPr>
            <p:ph type="body" idx="4294967295"/>
          </p:nvPr>
        </p:nvSpPr>
        <p:spPr bwMode="auto">
          <a:xfrm>
            <a:off x="755650" y="1341438"/>
            <a:ext cx="7180263" cy="43926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487" tIns="44450" rIns="90487" bIns="44450"/>
          <a:lstStyle/>
          <a:p>
            <a:pPr eaLnBrk="1" hangingPunct="1"/>
            <a:r>
              <a:rPr lang="en-US" dirty="0" smtClean="0"/>
              <a:t>Tired signs</a:t>
            </a:r>
          </a:p>
          <a:p>
            <a:pPr lvl="1" eaLnBrk="1" hangingPunct="1"/>
            <a:r>
              <a:rPr lang="en-US" sz="2400" dirty="0" smtClean="0"/>
              <a:t>jerky movements</a:t>
            </a:r>
          </a:p>
          <a:p>
            <a:pPr lvl="1" eaLnBrk="1" hangingPunct="1"/>
            <a:r>
              <a:rPr lang="en-US" sz="2400" dirty="0" smtClean="0"/>
              <a:t>frowning</a:t>
            </a:r>
          </a:p>
          <a:p>
            <a:pPr lvl="1" eaLnBrk="1" hangingPunct="1"/>
            <a:r>
              <a:rPr lang="en-US" sz="2400" dirty="0" err="1" smtClean="0"/>
              <a:t>grizzling</a:t>
            </a:r>
            <a:endParaRPr lang="en-US" sz="2400" dirty="0" smtClean="0"/>
          </a:p>
          <a:p>
            <a:pPr lvl="1" eaLnBrk="1" hangingPunct="1"/>
            <a:r>
              <a:rPr lang="en-US" sz="2400" dirty="0" smtClean="0"/>
              <a:t>crying</a:t>
            </a:r>
            <a:endParaRPr lang="en-US" dirty="0" smtClean="0"/>
          </a:p>
          <a:p>
            <a:pPr eaLnBrk="1" hangingPunct="1"/>
            <a:endParaRPr lang="en-US" sz="1400" dirty="0" smtClean="0"/>
          </a:p>
          <a:p>
            <a:pPr eaLnBrk="1" hangingPunct="1"/>
            <a:r>
              <a:rPr lang="en-US" dirty="0" smtClean="0"/>
              <a:t>Often misread as boredom, hunger</a:t>
            </a:r>
          </a:p>
          <a:p>
            <a:pPr eaLnBrk="1" hangingPunct="1"/>
            <a:r>
              <a:rPr lang="en-US" dirty="0" smtClean="0"/>
              <a:t>Rough guide: </a:t>
            </a:r>
          </a:p>
          <a:p>
            <a:pPr lvl="1" eaLnBrk="1" hangingPunct="1"/>
            <a:r>
              <a:rPr lang="en-US" sz="2400" dirty="0" smtClean="0"/>
              <a:t>infants aged 5-6 weeks tired after 1 ½ hours</a:t>
            </a:r>
          </a:p>
          <a:p>
            <a:pPr lvl="1" eaLnBrk="1" hangingPunct="1"/>
            <a:r>
              <a:rPr lang="en-US" sz="2400" dirty="0" smtClean="0"/>
              <a:t>infants aged 12 weeks tired after 2 hours 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468313" y="908050"/>
            <a:ext cx="7162800" cy="762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487" tIns="44450" rIns="90487" bIns="44450"/>
          <a:lstStyle/>
          <a:p>
            <a:pPr eaLnBrk="1" hangingPunct="1"/>
            <a:r>
              <a:rPr lang="en-US" dirty="0" smtClean="0">
                <a:solidFill>
                  <a:schemeClr val="accent1"/>
                </a:solidFill>
              </a:rPr>
              <a:t>Tired signs – older babies</a:t>
            </a:r>
          </a:p>
        </p:txBody>
      </p:sp>
      <p:pic>
        <p:nvPicPr>
          <p:cNvPr id="59395" name="Picture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1916113"/>
            <a:ext cx="581342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764704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Modified controlled comforting</a:t>
            </a:r>
          </a:p>
        </p:txBody>
      </p:sp>
      <p:sp>
        <p:nvSpPr>
          <p:cNvPr id="21507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ct val="30000"/>
              </a:spcAft>
            </a:pPr>
            <a:r>
              <a:rPr lang="en-US" dirty="0" smtClean="0"/>
              <a:t>Aims to teach baby to self-settle</a:t>
            </a:r>
          </a:p>
          <a:p>
            <a:pPr>
              <a:spcAft>
                <a:spcPct val="30000"/>
              </a:spcAft>
            </a:pPr>
            <a:r>
              <a:rPr lang="en-US" dirty="0" smtClean="0"/>
              <a:t>Put baby into cot drowsy but awake</a:t>
            </a:r>
          </a:p>
          <a:p>
            <a:pPr>
              <a:spcAft>
                <a:spcPct val="30000"/>
              </a:spcAft>
            </a:pPr>
            <a:r>
              <a:rPr lang="en-US" dirty="0" smtClean="0"/>
              <a:t>Parent settles baby at 1-2 min intervals if baby crying</a:t>
            </a:r>
          </a:p>
          <a:p>
            <a:r>
              <a:rPr lang="en-US" dirty="0" smtClean="0"/>
              <a:t>Settle by stroking, patting, gentle rocking in cot; one strategy at a time!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764704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Camping </a:t>
            </a:r>
            <a:r>
              <a:rPr lang="en-US" dirty="0" smtClean="0">
                <a:solidFill>
                  <a:schemeClr val="accent1"/>
                </a:solidFill>
              </a:rPr>
              <a:t>out (adult fading)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1507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ct val="30000"/>
              </a:spcAft>
            </a:pPr>
            <a:r>
              <a:rPr lang="en-US" dirty="0"/>
              <a:t>More gradual</a:t>
            </a:r>
          </a:p>
          <a:p>
            <a:pPr>
              <a:spcAft>
                <a:spcPct val="30000"/>
              </a:spcAft>
            </a:pPr>
            <a:r>
              <a:rPr lang="en-US" dirty="0"/>
              <a:t>Parents place camp bed/chair next to </a:t>
            </a:r>
            <a:r>
              <a:rPr lang="en-US" dirty="0" smtClean="0"/>
              <a:t>bed and pat or lie with baby until baby falls asleep</a:t>
            </a:r>
            <a:endParaRPr lang="en-US" dirty="0"/>
          </a:p>
          <a:p>
            <a:pPr>
              <a:spcAft>
                <a:spcPct val="30000"/>
              </a:spcAft>
            </a:pPr>
            <a:r>
              <a:rPr lang="en-US" dirty="0"/>
              <a:t>Gradually remove their bed/chair from </a:t>
            </a:r>
            <a:r>
              <a:rPr lang="en-US" dirty="0" smtClean="0"/>
              <a:t>baby’s room </a:t>
            </a:r>
            <a:r>
              <a:rPr lang="en-US" dirty="0"/>
              <a:t>over 2 to 3 weeks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692696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Camping out</a:t>
            </a:r>
          </a:p>
        </p:txBody>
      </p:sp>
      <p:sp>
        <p:nvSpPr>
          <p:cNvPr id="22531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ct val="30000"/>
              </a:spcAft>
            </a:pPr>
            <a:r>
              <a:rPr lang="en-US" dirty="0"/>
              <a:t>Parents must return to the bed/chair when their </a:t>
            </a:r>
            <a:r>
              <a:rPr lang="en-US" dirty="0" smtClean="0"/>
              <a:t>baby wakes </a:t>
            </a:r>
            <a:r>
              <a:rPr lang="en-US" dirty="0"/>
              <a:t>overnight</a:t>
            </a:r>
          </a:p>
          <a:p>
            <a:pPr>
              <a:spcAft>
                <a:spcPct val="30000"/>
              </a:spcAft>
            </a:pPr>
            <a:r>
              <a:rPr lang="en-US" dirty="0"/>
              <a:t>Parents need to ignore any “games” and keep it boring</a:t>
            </a:r>
            <a:r>
              <a:rPr lang="en-US" dirty="0" smtClean="0"/>
              <a:t>!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692150"/>
            <a:ext cx="7786688" cy="7207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487" tIns="44450" rIns="90487" bIns="44450"/>
          <a:lstStyle/>
          <a:p>
            <a:pPr eaLnBrk="1" hangingPunct="1"/>
            <a:r>
              <a:rPr lang="en-US" dirty="0" smtClean="0">
                <a:solidFill>
                  <a:schemeClr val="accent1"/>
                </a:solidFill>
              </a:rPr>
              <a:t>Clinic protocol</a:t>
            </a:r>
          </a:p>
        </p:txBody>
      </p:sp>
      <p:sp>
        <p:nvSpPr>
          <p:cNvPr id="62467" name="Rectangle 3"/>
          <p:cNvSpPr>
            <a:spLocks noGrp="1" noChangeAspect="1" noChangeArrowheads="1"/>
          </p:cNvSpPr>
          <p:nvPr>
            <p:ph type="body" idx="4294967295"/>
          </p:nvPr>
        </p:nvSpPr>
        <p:spPr bwMode="auto">
          <a:xfrm>
            <a:off x="1331913" y="1700213"/>
            <a:ext cx="5867400" cy="45259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487" tIns="44450" rIns="90487" bIns="44450"/>
          <a:lstStyle/>
          <a:p>
            <a:pPr eaLnBrk="1" hangingPunct="1"/>
            <a:r>
              <a:rPr lang="en-US" smtClean="0"/>
              <a:t>Written management plan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Sleep diary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Review in 1-2 weeks</a:t>
            </a:r>
          </a:p>
          <a:p>
            <a:pPr eaLnBrk="1" hangingPunct="1">
              <a:buFont typeface="Arial" pitchFamily="34" charset="0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3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pic>
        <p:nvPicPr>
          <p:cNvPr id="532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7045"/>
          <a:stretch>
            <a:fillRect/>
          </a:stretch>
        </p:blipFill>
        <p:spPr bwMode="auto">
          <a:xfrm>
            <a:off x="0" y="0"/>
            <a:ext cx="9144000" cy="6858000"/>
          </a:xfrm>
          <a:noFill/>
          <a:ln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908050"/>
            <a:ext cx="7772400" cy="762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>
                <a:solidFill>
                  <a:schemeClr val="tx2"/>
                </a:solidFill>
              </a:rPr>
              <a:t>Outline</a:t>
            </a:r>
            <a:endParaRPr lang="en-AU" smtClean="0">
              <a:solidFill>
                <a:schemeClr val="tx2"/>
              </a:solidFill>
            </a:endParaRPr>
          </a:p>
        </p:txBody>
      </p:sp>
      <p:sp>
        <p:nvSpPr>
          <p:cNvPr id="21507" name="Rectangle 3"/>
          <p:cNvSpPr>
            <a:spLocks noGrp="1" noChangeAspect="1" noChangeArrowheads="1"/>
          </p:cNvSpPr>
          <p:nvPr>
            <p:ph idx="1"/>
          </p:nvPr>
        </p:nvSpPr>
        <p:spPr bwMode="auto">
          <a:xfrm>
            <a:off x="611188" y="1844675"/>
            <a:ext cx="7754937" cy="36480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pitchFamily="34" charset="0"/>
              <a:buNone/>
            </a:pPr>
            <a:r>
              <a:rPr lang="en-US" dirty="0" smtClean="0"/>
              <a:t>Normal sleep and its </a:t>
            </a:r>
            <a:r>
              <a:rPr lang="en-US" dirty="0" smtClean="0"/>
              <a:t>regulation</a:t>
            </a:r>
          </a:p>
          <a:p>
            <a:pPr eaLnBrk="1" hangingPunct="1">
              <a:buFont typeface="Arial" pitchFamily="34" charset="0"/>
              <a:buNone/>
            </a:pPr>
            <a:r>
              <a:rPr lang="en-US" dirty="0" smtClean="0"/>
              <a:t>Normal crying</a:t>
            </a:r>
            <a:endParaRPr lang="en-US" dirty="0" smtClean="0"/>
          </a:p>
          <a:p>
            <a:pPr eaLnBrk="1" hangingPunct="1">
              <a:buFont typeface="Arial" pitchFamily="34" charset="0"/>
              <a:buNone/>
            </a:pPr>
            <a:r>
              <a:rPr lang="en-US" dirty="0" smtClean="0"/>
              <a:t>Case study – 3 month old baby</a:t>
            </a:r>
          </a:p>
          <a:p>
            <a:pPr eaLnBrk="1" hangingPunct="1">
              <a:buFont typeface="Arial" pitchFamily="34" charset="0"/>
              <a:buNone/>
            </a:pPr>
            <a:r>
              <a:rPr lang="en-US" dirty="0" smtClean="0"/>
              <a:t>Case study – 8 month old baby</a:t>
            </a:r>
          </a:p>
          <a:p>
            <a:pPr eaLnBrk="1" hangingPunct="1">
              <a:buFont typeface="Arial" pitchFamily="34" charset="0"/>
              <a:buNone/>
            </a:pPr>
            <a:r>
              <a:rPr lang="en-US" dirty="0" smtClean="0"/>
              <a:t>Medication</a:t>
            </a:r>
          </a:p>
          <a:p>
            <a:pPr eaLnBrk="1" hangingPunct="1">
              <a:buFont typeface="Arial" pitchFamily="34" charset="0"/>
              <a:buNone/>
            </a:pPr>
            <a:r>
              <a:rPr lang="en-US" dirty="0" smtClean="0"/>
              <a:t>Sleep resources</a:t>
            </a:r>
            <a:endParaRPr lang="en-A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11560" y="980728"/>
            <a:ext cx="7377112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487" tIns="44450" rIns="90487" bIns="44450"/>
          <a:lstStyle/>
          <a:p>
            <a:pPr eaLnBrk="1" hangingPunct="1"/>
            <a:r>
              <a:rPr lang="en-US" sz="3600" dirty="0" smtClean="0">
                <a:solidFill>
                  <a:schemeClr val="accent1"/>
                </a:solidFill>
              </a:rPr>
              <a:t>GOR is NOT a common cause </a:t>
            </a:r>
            <a:r>
              <a:rPr lang="en-US" sz="3600" dirty="0" smtClean="0">
                <a:solidFill>
                  <a:schemeClr val="accent1"/>
                </a:solidFill>
              </a:rPr>
              <a:t>of crying</a:t>
            </a:r>
            <a:endParaRPr lang="en-US" sz="3600" dirty="0" smtClean="0">
              <a:solidFill>
                <a:schemeClr val="accent1"/>
              </a:solidFill>
            </a:endParaRPr>
          </a:p>
        </p:txBody>
      </p:sp>
      <p:sp>
        <p:nvSpPr>
          <p:cNvPr id="36867" name="Rectangle 3"/>
          <p:cNvSpPr>
            <a:spLocks noGrp="1" noChangeAspect="1" noChangeArrowheads="1"/>
          </p:cNvSpPr>
          <p:nvPr>
            <p:ph type="body" idx="4294967295"/>
          </p:nvPr>
        </p:nvSpPr>
        <p:spPr bwMode="auto">
          <a:xfrm>
            <a:off x="755576" y="1844824"/>
            <a:ext cx="7848600" cy="30956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487" tIns="44450" rIns="90487" bIns="44450"/>
          <a:lstStyle/>
          <a:p>
            <a:pPr eaLnBrk="1" hangingPunct="1"/>
            <a:r>
              <a:rPr lang="en-US" sz="2800" dirty="0" smtClean="0"/>
              <a:t>N = 151 infants hospitalized for irritability and 24-hour pH monitoring:</a:t>
            </a:r>
          </a:p>
          <a:p>
            <a:pPr lvl="1" eaLnBrk="1" hangingPunct="1"/>
            <a:r>
              <a:rPr lang="en-US" sz="2400" dirty="0" smtClean="0"/>
              <a:t>no association between no. of reflux episodes and crying time</a:t>
            </a:r>
          </a:p>
          <a:p>
            <a:pPr lvl="1" eaLnBrk="1" hangingPunct="1"/>
            <a:r>
              <a:rPr lang="en-US" sz="2400" dirty="0" smtClean="0"/>
              <a:t>no association with pathological GOR and back arching</a:t>
            </a:r>
          </a:p>
          <a:p>
            <a:pPr lvl="1" eaLnBrk="1" hangingPunct="1"/>
            <a:r>
              <a:rPr lang="en-US" sz="2400" dirty="0" smtClean="0"/>
              <a:t>vomiting &gt; 5 times a day was the most specific reflux symptom</a:t>
            </a:r>
          </a:p>
          <a:p>
            <a:pPr lvl="1" eaLnBrk="1" hangingPunct="1"/>
            <a:r>
              <a:rPr lang="en-US" sz="2400" b="1" dirty="0" smtClean="0"/>
              <a:t>if no vomiting or feeding difficulties, GOR unlikely (NPV 87-90%)      </a:t>
            </a:r>
            <a:r>
              <a:rPr lang="en-US" sz="2400" dirty="0" smtClean="0"/>
              <a:t>	                                                           </a:t>
            </a:r>
          </a:p>
          <a:p>
            <a:pPr lvl="1" eaLnBrk="1" hangingPunct="1">
              <a:buFont typeface="Arial" pitchFamily="34" charset="0"/>
              <a:buNone/>
            </a:pPr>
            <a:r>
              <a:rPr lang="en-US" sz="1800" dirty="0" smtClean="0"/>
              <a:t>                                                                Heine et al, </a:t>
            </a:r>
            <a:r>
              <a:rPr lang="en-US" sz="1800" i="1" dirty="0" smtClean="0"/>
              <a:t>J </a:t>
            </a:r>
            <a:r>
              <a:rPr lang="en-US" sz="1800" i="1" dirty="0" err="1" smtClean="0"/>
              <a:t>Paed</a:t>
            </a:r>
            <a:r>
              <a:rPr lang="en-US" sz="1800" i="1" dirty="0" smtClean="0"/>
              <a:t> Child Health </a:t>
            </a:r>
            <a:r>
              <a:rPr lang="en-US" sz="1800" dirty="0" smtClean="0"/>
              <a:t>2006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692150"/>
            <a:ext cx="7786688" cy="5762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487" tIns="44450" rIns="90487" bIns="44450"/>
          <a:lstStyle/>
          <a:p>
            <a:pPr eaLnBrk="1" hangingPunct="1"/>
            <a:r>
              <a:rPr lang="en-US" sz="4000" dirty="0" smtClean="0">
                <a:solidFill>
                  <a:schemeClr val="accent1"/>
                </a:solidFill>
              </a:rPr>
              <a:t>GOR medications and crying</a:t>
            </a:r>
            <a:endParaRPr lang="en-US" sz="5400" dirty="0" smtClean="0">
              <a:solidFill>
                <a:schemeClr val="accent1"/>
              </a:solidFill>
            </a:endParaRPr>
          </a:p>
        </p:txBody>
      </p:sp>
      <p:sp>
        <p:nvSpPr>
          <p:cNvPr id="43011" name="Rectangle 3"/>
          <p:cNvSpPr>
            <a:spLocks noGrp="1" noChangeAspect="1" noChangeArrowheads="1"/>
          </p:cNvSpPr>
          <p:nvPr>
            <p:ph type="body" idx="4294967295"/>
          </p:nvPr>
        </p:nvSpPr>
        <p:spPr bwMode="auto">
          <a:xfrm>
            <a:off x="228600" y="1484313"/>
            <a:ext cx="8663880" cy="41068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487" tIns="44450" rIns="90487" bIns="44450"/>
          <a:lstStyle/>
          <a:p>
            <a:pPr lvl="1" indent="4763" eaLnBrk="1" hangingPunct="1">
              <a:buFontTx/>
              <a:buChar char="•"/>
            </a:pPr>
            <a:r>
              <a:rPr lang="en-US" dirty="0" smtClean="0"/>
              <a:t>  H</a:t>
            </a:r>
            <a:r>
              <a:rPr lang="en-US" baseline="-25000" dirty="0" smtClean="0"/>
              <a:t>2</a:t>
            </a:r>
            <a:r>
              <a:rPr lang="en-US" dirty="0" smtClean="0"/>
              <a:t>receptor antagonists</a:t>
            </a:r>
          </a:p>
          <a:p>
            <a:pPr lvl="2" indent="4763" eaLnBrk="1" hangingPunct="1">
              <a:buFont typeface="Arial" pitchFamily="34" charset="0"/>
              <a:buNone/>
            </a:pPr>
            <a:r>
              <a:rPr lang="en-US" dirty="0" smtClean="0"/>
              <a:t>– </a:t>
            </a:r>
            <a:r>
              <a:rPr lang="en-US" b="1" dirty="0" smtClean="0"/>
              <a:t>no effect </a:t>
            </a:r>
            <a:r>
              <a:rPr lang="en-US" dirty="0" smtClean="0"/>
              <a:t>when compared with placebo</a:t>
            </a:r>
          </a:p>
          <a:p>
            <a:pPr lvl="1" indent="4763" eaLnBrk="1" hangingPunct="1">
              <a:buNone/>
            </a:pPr>
            <a:r>
              <a:rPr lang="en-US" dirty="0" smtClean="0"/>
              <a:t>  </a:t>
            </a:r>
            <a:endParaRPr lang="en-US" sz="1000" dirty="0" smtClean="0"/>
          </a:p>
          <a:p>
            <a:pPr lvl="1" indent="4763" eaLnBrk="1" hangingPunct="1">
              <a:buFont typeface="Arial" pitchFamily="34" charset="0"/>
              <a:buChar char="•"/>
            </a:pPr>
            <a:r>
              <a:rPr lang="en-US" dirty="0" smtClean="0"/>
              <a:t>  Proton pump inhibitors</a:t>
            </a:r>
          </a:p>
          <a:p>
            <a:pPr lvl="2" indent="4763" eaLnBrk="1" hangingPunct="1">
              <a:buFont typeface="Arial" pitchFamily="34" charset="0"/>
              <a:buNone/>
            </a:pPr>
            <a:r>
              <a:rPr lang="en-US" dirty="0" smtClean="0"/>
              <a:t> </a:t>
            </a:r>
            <a:r>
              <a:rPr lang="en-US" dirty="0" smtClean="0"/>
              <a:t>- </a:t>
            </a:r>
            <a:r>
              <a:rPr lang="en-US" b="1" dirty="0" smtClean="0"/>
              <a:t>no effect </a:t>
            </a:r>
            <a:r>
              <a:rPr lang="en-US" dirty="0" smtClean="0"/>
              <a:t>when compared with placebo</a:t>
            </a:r>
          </a:p>
          <a:p>
            <a:pPr lvl="1" indent="4763" eaLnBrk="1" hangingPunct="1">
              <a:buFont typeface="Arial" pitchFamily="34" charset="0"/>
              <a:buNone/>
            </a:pPr>
            <a:r>
              <a:rPr lang="en-AU" sz="1800" dirty="0" smtClean="0"/>
              <a:t>                                                       van </a:t>
            </a:r>
            <a:r>
              <a:rPr lang="en-AU" sz="1800" dirty="0" err="1" smtClean="0"/>
              <a:t>der</a:t>
            </a:r>
            <a:r>
              <a:rPr lang="en-AU" sz="1800" dirty="0" smtClean="0"/>
              <a:t> </a:t>
            </a:r>
            <a:r>
              <a:rPr lang="en-AU" sz="1800" dirty="0" err="1" smtClean="0"/>
              <a:t>Pol</a:t>
            </a:r>
            <a:r>
              <a:rPr lang="en-AU" sz="1800" dirty="0" smtClean="0"/>
              <a:t>, R J et al. (2011) </a:t>
            </a:r>
            <a:r>
              <a:rPr lang="en-AU" sz="1800" dirty="0" err="1" smtClean="0"/>
              <a:t>Pediatrics</a:t>
            </a:r>
            <a:r>
              <a:rPr lang="en-AU" sz="1800" dirty="0" smtClean="0"/>
              <a:t> 127: 925-935</a:t>
            </a:r>
            <a:endParaRPr lang="en-US" sz="1800" dirty="0" smtClean="0"/>
          </a:p>
          <a:p>
            <a:pPr lvl="1" indent="4763" eaLnBrk="1" hangingPunct="1">
              <a:buFont typeface="Arial" pitchFamily="34" charset="0"/>
              <a:buChar char="•"/>
            </a:pPr>
            <a:r>
              <a:rPr lang="en-US" dirty="0" smtClean="0"/>
              <a:t>  Antacids (</a:t>
            </a:r>
            <a:r>
              <a:rPr lang="en-US" dirty="0" err="1" smtClean="0"/>
              <a:t>mylanta</a:t>
            </a:r>
            <a:r>
              <a:rPr lang="en-US" dirty="0" smtClean="0"/>
              <a:t>, </a:t>
            </a:r>
            <a:r>
              <a:rPr lang="en-US" dirty="0" err="1" smtClean="0"/>
              <a:t>gaviscon</a:t>
            </a:r>
            <a:r>
              <a:rPr lang="en-US" dirty="0" smtClean="0"/>
              <a:t>) </a:t>
            </a:r>
          </a:p>
          <a:p>
            <a:pPr lvl="2" indent="4763" eaLnBrk="1" hangingPunct="1">
              <a:buFontTx/>
              <a:buChar char="-"/>
            </a:pPr>
            <a:r>
              <a:rPr lang="en-US" dirty="0" smtClean="0"/>
              <a:t> no placebo  controlled </a:t>
            </a:r>
            <a:r>
              <a:rPr lang="en-US" dirty="0" smtClean="0"/>
              <a:t>RCTs  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971550" y="620687"/>
            <a:ext cx="7251700" cy="7921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487" tIns="44450" rIns="90487" bIns="44450"/>
          <a:lstStyle/>
          <a:p>
            <a:pPr eaLnBrk="1" hangingPunct="1"/>
            <a:r>
              <a:rPr lang="en-US" sz="3200" dirty="0" smtClean="0">
                <a:solidFill>
                  <a:schemeClr val="accent1"/>
                </a:solidFill>
              </a:rPr>
              <a:t>Management flow chart for crying</a:t>
            </a:r>
          </a:p>
        </p:txBody>
      </p:sp>
      <p:sp>
        <p:nvSpPr>
          <p:cNvPr id="56323" name="Rectangle 3"/>
          <p:cNvSpPr>
            <a:spLocks noGrp="1" noChangeAspect="1" noChangeArrowheads="1"/>
          </p:cNvSpPr>
          <p:nvPr>
            <p:ph type="body" idx="4294967295"/>
          </p:nvPr>
        </p:nvSpPr>
        <p:spPr bwMode="auto">
          <a:xfrm>
            <a:off x="1371600" y="1628775"/>
            <a:ext cx="7772400" cy="4321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487" tIns="44450" rIns="90487" bIns="44450"/>
          <a:lstStyle/>
          <a:p>
            <a:pPr lvl="1" algn="ctr" eaLnBrk="1" hangingPunct="1">
              <a:buFont typeface="Arial" pitchFamily="34" charset="0"/>
              <a:buNone/>
            </a:pPr>
            <a:r>
              <a:rPr lang="en-US" sz="2000" dirty="0" smtClean="0"/>
              <a:t>  No</a:t>
            </a:r>
          </a:p>
          <a:p>
            <a:pPr eaLnBrk="1" hangingPunct="1">
              <a:spcBef>
                <a:spcPct val="40000"/>
              </a:spcBef>
              <a:buFont typeface="Arial" pitchFamily="34" charset="0"/>
              <a:buNone/>
            </a:pPr>
            <a:r>
              <a:rPr lang="en-US" dirty="0" smtClean="0"/>
              <a:t>	</a:t>
            </a:r>
            <a:r>
              <a:rPr lang="en-US" sz="2000" dirty="0" smtClean="0"/>
              <a:t>			              Yes</a:t>
            </a:r>
          </a:p>
        </p:txBody>
      </p:sp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1042988" y="1412875"/>
            <a:ext cx="1189037" cy="6477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400">
                <a:solidFill>
                  <a:srgbClr val="BC4C00"/>
                </a:solidFill>
              </a:rPr>
              <a:t>History and examination</a:t>
            </a:r>
          </a:p>
        </p:txBody>
      </p:sp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2843213" y="1412875"/>
            <a:ext cx="1800225" cy="936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400" dirty="0">
                <a:solidFill>
                  <a:srgbClr val="BC4C00"/>
                </a:solidFill>
              </a:rPr>
              <a:t>Vomiting, </a:t>
            </a:r>
            <a:r>
              <a:rPr lang="en-US" sz="1400" dirty="0" err="1">
                <a:solidFill>
                  <a:srgbClr val="BC4C00"/>
                </a:solidFill>
              </a:rPr>
              <a:t>diarrhoea</a:t>
            </a:r>
            <a:r>
              <a:rPr lang="en-US" sz="1400" dirty="0">
                <a:solidFill>
                  <a:srgbClr val="BC4C00"/>
                </a:solidFill>
              </a:rPr>
              <a:t>,</a:t>
            </a:r>
          </a:p>
          <a:p>
            <a:pPr algn="ctr" eaLnBrk="0" hangingPunct="0"/>
            <a:r>
              <a:rPr lang="en-US" sz="1400" dirty="0" err="1">
                <a:solidFill>
                  <a:srgbClr val="BC4C00"/>
                </a:solidFill>
              </a:rPr>
              <a:t>mucousy</a:t>
            </a:r>
            <a:r>
              <a:rPr lang="en-US" sz="1400" dirty="0">
                <a:solidFill>
                  <a:srgbClr val="BC4C00"/>
                </a:solidFill>
              </a:rPr>
              <a:t>/bloody BA eczema, </a:t>
            </a:r>
            <a:r>
              <a:rPr lang="en-US" sz="1400" dirty="0" err="1">
                <a:solidFill>
                  <a:srgbClr val="BC4C00"/>
                </a:solidFill>
              </a:rPr>
              <a:t>FHx</a:t>
            </a:r>
            <a:r>
              <a:rPr lang="en-US" sz="1400" dirty="0">
                <a:solidFill>
                  <a:srgbClr val="BC4C00"/>
                </a:solidFill>
              </a:rPr>
              <a:t> FA </a:t>
            </a:r>
          </a:p>
          <a:p>
            <a:pPr algn="ctr" eaLnBrk="0" hangingPunct="0"/>
            <a:r>
              <a:rPr lang="en-US" sz="1400" dirty="0">
                <a:solidFill>
                  <a:srgbClr val="BC4C00"/>
                </a:solidFill>
              </a:rPr>
              <a:t> failure to thrive</a:t>
            </a:r>
          </a:p>
        </p:txBody>
      </p: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6300788" y="1341438"/>
            <a:ext cx="2663825" cy="23034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spcAft>
                <a:spcPts val="600"/>
              </a:spcAft>
            </a:pPr>
            <a:r>
              <a:rPr lang="en-US" sz="1400" b="1">
                <a:solidFill>
                  <a:srgbClr val="BC4C00"/>
                </a:solidFill>
              </a:rPr>
              <a:t>Medical cause unlikely</a:t>
            </a:r>
          </a:p>
          <a:p>
            <a:pPr eaLnBrk="0" hangingPunct="0"/>
            <a:r>
              <a:rPr lang="en-US" sz="1400">
                <a:solidFill>
                  <a:srgbClr val="BC4C00"/>
                </a:solidFill>
              </a:rPr>
              <a:t>Baby tired?</a:t>
            </a:r>
          </a:p>
          <a:p>
            <a:pPr eaLnBrk="0" hangingPunct="0"/>
            <a:r>
              <a:rPr lang="en-US" sz="1400">
                <a:solidFill>
                  <a:srgbClr val="BC4C00"/>
                </a:solidFill>
              </a:rPr>
              <a:t>Baby hungry?</a:t>
            </a:r>
          </a:p>
          <a:p>
            <a:pPr eaLnBrk="0" hangingPunct="0"/>
            <a:r>
              <a:rPr lang="en-US" sz="1400">
                <a:solidFill>
                  <a:srgbClr val="BC4C00"/>
                </a:solidFill>
              </a:rPr>
              <a:t>Baby unable to self-soothe?</a:t>
            </a:r>
          </a:p>
          <a:p>
            <a:pPr eaLnBrk="0" hangingPunct="0"/>
            <a:r>
              <a:rPr lang="en-US" sz="1400">
                <a:solidFill>
                  <a:srgbClr val="BC4C00"/>
                </a:solidFill>
              </a:rPr>
              <a:t>Discuss normal sleep and crying</a:t>
            </a:r>
          </a:p>
          <a:p>
            <a:pPr eaLnBrk="0" hangingPunct="0"/>
            <a:r>
              <a:rPr lang="en-US" sz="1400">
                <a:solidFill>
                  <a:srgbClr val="BC4C00"/>
                </a:solidFill>
              </a:rPr>
              <a:t>Discuss settling techniques</a:t>
            </a:r>
          </a:p>
          <a:p>
            <a:pPr eaLnBrk="0" hangingPunct="0"/>
            <a:r>
              <a:rPr lang="en-US" sz="1400">
                <a:solidFill>
                  <a:srgbClr val="BC4C00"/>
                </a:solidFill>
              </a:rPr>
              <a:t>Maximise parental support</a:t>
            </a:r>
          </a:p>
          <a:p>
            <a:pPr eaLnBrk="0" hangingPunct="0"/>
            <a:r>
              <a:rPr lang="en-US" sz="1400">
                <a:solidFill>
                  <a:srgbClr val="BC4C00"/>
                </a:solidFill>
              </a:rPr>
              <a:t>Arrange regular follow up</a:t>
            </a:r>
            <a:endParaRPr lang="en-US" sz="1400">
              <a:solidFill>
                <a:srgbClr val="BC4C00"/>
              </a:solidFill>
              <a:latin typeface="Times New Roman" pitchFamily="18" charset="0"/>
            </a:endParaRPr>
          </a:p>
        </p:txBody>
      </p:sp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971550" y="2924175"/>
            <a:ext cx="1189038" cy="6492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endParaRPr lang="en-US" sz="1400">
              <a:solidFill>
                <a:srgbClr val="BC4C00"/>
              </a:solidFill>
            </a:endParaRPr>
          </a:p>
          <a:p>
            <a:pPr algn="ctr" eaLnBrk="0" hangingPunct="0"/>
            <a:r>
              <a:rPr lang="en-US" sz="1400">
                <a:solidFill>
                  <a:srgbClr val="BC4C00"/>
                </a:solidFill>
              </a:rPr>
              <a:t>Vomiting</a:t>
            </a:r>
          </a:p>
        </p:txBody>
      </p:sp>
      <p:sp>
        <p:nvSpPr>
          <p:cNvPr id="56328" name="Text Box 8"/>
          <p:cNvSpPr txBox="1">
            <a:spLocks noChangeArrowheads="1"/>
          </p:cNvSpPr>
          <p:nvPr/>
        </p:nvSpPr>
        <p:spPr bwMode="auto">
          <a:xfrm>
            <a:off x="900113" y="4221163"/>
            <a:ext cx="1189037" cy="936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400">
                <a:solidFill>
                  <a:srgbClr val="BC4C00"/>
                </a:solidFill>
              </a:rPr>
              <a:t>Diarrhoea</a:t>
            </a:r>
          </a:p>
          <a:p>
            <a:pPr eaLnBrk="0" hangingPunct="0"/>
            <a:r>
              <a:rPr lang="en-US" sz="1400">
                <a:solidFill>
                  <a:srgbClr val="BC4C00"/>
                </a:solidFill>
              </a:rPr>
              <a:t>and/or </a:t>
            </a:r>
          </a:p>
          <a:p>
            <a:pPr eaLnBrk="0" hangingPunct="0"/>
            <a:r>
              <a:rPr lang="en-US" sz="1400">
                <a:solidFill>
                  <a:srgbClr val="BC4C00"/>
                </a:solidFill>
              </a:rPr>
              <a:t>failure to thrive</a:t>
            </a:r>
          </a:p>
        </p:txBody>
      </p:sp>
      <p:sp>
        <p:nvSpPr>
          <p:cNvPr id="56329" name="Text Box 9"/>
          <p:cNvSpPr txBox="1">
            <a:spLocks noChangeArrowheads="1"/>
          </p:cNvSpPr>
          <p:nvPr/>
        </p:nvSpPr>
        <p:spPr bwMode="auto">
          <a:xfrm>
            <a:off x="2771775" y="2852738"/>
            <a:ext cx="2357438" cy="100831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spcAft>
                <a:spcPts val="600"/>
              </a:spcAft>
            </a:pPr>
            <a:r>
              <a:rPr lang="en-US" sz="1400" b="1" dirty="0">
                <a:solidFill>
                  <a:srgbClr val="BC4C00"/>
                </a:solidFill>
              </a:rPr>
              <a:t>Consider </a:t>
            </a:r>
          </a:p>
          <a:p>
            <a:pPr eaLnBrk="0" hangingPunct="0">
              <a:buFont typeface="Symbol" pitchFamily="18" charset="2"/>
              <a:buChar char="·"/>
            </a:pPr>
            <a:r>
              <a:rPr lang="en-US" sz="1400" dirty="0" smtClean="0">
                <a:solidFill>
                  <a:srgbClr val="BC4C00"/>
                </a:solidFill>
              </a:rPr>
              <a:t> Cow</a:t>
            </a:r>
            <a:r>
              <a:rPr lang="en-AU" sz="1400" dirty="0">
                <a:solidFill>
                  <a:srgbClr val="BC4C00"/>
                </a:solidFill>
              </a:rPr>
              <a:t>’</a:t>
            </a:r>
            <a:r>
              <a:rPr lang="en-US" altLang="ja-JP" sz="1400" dirty="0">
                <a:solidFill>
                  <a:srgbClr val="BC4C00"/>
                </a:solidFill>
              </a:rPr>
              <a:t>s milk </a:t>
            </a:r>
            <a:r>
              <a:rPr lang="en-US" altLang="ja-JP" sz="1400" dirty="0" smtClean="0">
                <a:solidFill>
                  <a:srgbClr val="BC4C00"/>
                </a:solidFill>
              </a:rPr>
              <a:t>protein allergy </a:t>
            </a:r>
            <a:endParaRPr lang="en-US" altLang="ja-JP" sz="1400" dirty="0">
              <a:solidFill>
                <a:srgbClr val="BC4C00"/>
              </a:solidFill>
            </a:endParaRPr>
          </a:p>
          <a:p>
            <a:pPr eaLnBrk="0" hangingPunct="0">
              <a:buFont typeface="Symbol" pitchFamily="18" charset="2"/>
              <a:buChar char="·"/>
            </a:pPr>
            <a:r>
              <a:rPr lang="en-US" sz="1400" dirty="0" smtClean="0">
                <a:solidFill>
                  <a:srgbClr val="BC4C00"/>
                </a:solidFill>
              </a:rPr>
              <a:t> (GORD – if </a:t>
            </a:r>
            <a:r>
              <a:rPr lang="en-US" sz="1400" dirty="0" err="1" smtClean="0">
                <a:solidFill>
                  <a:srgbClr val="BC4C00"/>
                </a:solidFill>
              </a:rPr>
              <a:t>haematemesis</a:t>
            </a:r>
            <a:r>
              <a:rPr lang="en-US" sz="1400" dirty="0" smtClean="0">
                <a:solidFill>
                  <a:srgbClr val="BC4C00"/>
                </a:solidFill>
              </a:rPr>
              <a:t>, </a:t>
            </a:r>
            <a:r>
              <a:rPr lang="en-US" sz="1400" dirty="0" smtClean="0">
                <a:solidFill>
                  <a:srgbClr val="BC4C00"/>
                </a:solidFill>
              </a:rPr>
              <a:t>  </a:t>
            </a:r>
          </a:p>
          <a:p>
            <a:pPr eaLnBrk="0" hangingPunct="0"/>
            <a:r>
              <a:rPr lang="en-US" sz="1400" dirty="0" smtClean="0">
                <a:solidFill>
                  <a:srgbClr val="BC4C00"/>
                </a:solidFill>
              </a:rPr>
              <a:t> </a:t>
            </a:r>
            <a:r>
              <a:rPr lang="en-US" sz="1400" dirty="0" smtClean="0">
                <a:solidFill>
                  <a:srgbClr val="BC4C00"/>
                </a:solidFill>
              </a:rPr>
              <a:t>    </a:t>
            </a:r>
            <a:r>
              <a:rPr lang="en-US" sz="1400" dirty="0" smtClean="0">
                <a:solidFill>
                  <a:srgbClr val="BC4C00"/>
                </a:solidFill>
              </a:rPr>
              <a:t>FTT</a:t>
            </a:r>
            <a:r>
              <a:rPr lang="en-US" sz="1400" dirty="0" smtClean="0">
                <a:solidFill>
                  <a:srgbClr val="BC4C00"/>
                </a:solidFill>
              </a:rPr>
              <a:t>)</a:t>
            </a:r>
            <a:endParaRPr lang="en-US" sz="1400" dirty="0">
              <a:solidFill>
                <a:srgbClr val="BC4C00"/>
              </a:solidFill>
            </a:endParaRPr>
          </a:p>
        </p:txBody>
      </p:sp>
      <p:sp>
        <p:nvSpPr>
          <p:cNvPr id="56330" name="Text Box 10"/>
          <p:cNvSpPr txBox="1">
            <a:spLocks noChangeArrowheads="1"/>
          </p:cNvSpPr>
          <p:nvPr/>
        </p:nvSpPr>
        <p:spPr bwMode="auto">
          <a:xfrm>
            <a:off x="2771775" y="4221163"/>
            <a:ext cx="2376488" cy="863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spcAft>
                <a:spcPts val="600"/>
              </a:spcAft>
            </a:pPr>
            <a:r>
              <a:rPr lang="en-US" sz="1400" b="1" dirty="0">
                <a:solidFill>
                  <a:srgbClr val="BC4C00"/>
                </a:solidFill>
              </a:rPr>
              <a:t>Consider</a:t>
            </a:r>
          </a:p>
          <a:p>
            <a:pPr eaLnBrk="0" hangingPunct="0">
              <a:buFont typeface="Symbol" pitchFamily="18" charset="2"/>
              <a:buChar char="·"/>
            </a:pPr>
            <a:r>
              <a:rPr lang="en-US" sz="1400" dirty="0" smtClean="0">
                <a:solidFill>
                  <a:srgbClr val="BC4C00"/>
                </a:solidFill>
              </a:rPr>
              <a:t> lactose </a:t>
            </a:r>
            <a:r>
              <a:rPr lang="en-US" sz="1400" dirty="0">
                <a:solidFill>
                  <a:srgbClr val="BC4C00"/>
                </a:solidFill>
              </a:rPr>
              <a:t>intolerance</a:t>
            </a:r>
          </a:p>
          <a:p>
            <a:pPr eaLnBrk="0" hangingPunct="0">
              <a:buFont typeface="Symbol" pitchFamily="18" charset="2"/>
              <a:buChar char="·"/>
            </a:pPr>
            <a:r>
              <a:rPr lang="en-US" sz="1400" dirty="0">
                <a:solidFill>
                  <a:srgbClr val="BC4C00"/>
                </a:solidFill>
              </a:rPr>
              <a:t>Cow</a:t>
            </a:r>
            <a:r>
              <a:rPr lang="en-AU" sz="1400" dirty="0">
                <a:solidFill>
                  <a:srgbClr val="BC4C00"/>
                </a:solidFill>
              </a:rPr>
              <a:t>’</a:t>
            </a:r>
            <a:r>
              <a:rPr lang="en-US" altLang="ja-JP" sz="1400" dirty="0">
                <a:solidFill>
                  <a:srgbClr val="BC4C00"/>
                </a:solidFill>
              </a:rPr>
              <a:t>s milk </a:t>
            </a:r>
            <a:r>
              <a:rPr lang="en-US" altLang="ja-JP" sz="1400" dirty="0" smtClean="0">
                <a:solidFill>
                  <a:srgbClr val="BC4C00"/>
                </a:solidFill>
              </a:rPr>
              <a:t>protein allergy</a:t>
            </a:r>
            <a:endParaRPr lang="en-US" sz="1400" dirty="0">
              <a:solidFill>
                <a:srgbClr val="BC4C00"/>
              </a:solidFill>
            </a:endParaRPr>
          </a:p>
        </p:txBody>
      </p:sp>
      <p:sp>
        <p:nvSpPr>
          <p:cNvPr id="56331" name="Text Box 11"/>
          <p:cNvSpPr txBox="1">
            <a:spLocks noChangeArrowheads="1"/>
          </p:cNvSpPr>
          <p:nvPr/>
        </p:nvSpPr>
        <p:spPr bwMode="auto">
          <a:xfrm>
            <a:off x="5508625" y="4221163"/>
            <a:ext cx="1800225" cy="863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400">
                <a:solidFill>
                  <a:srgbClr val="BC4C00"/>
                </a:solidFill>
              </a:rPr>
              <a:t>Faecal reducing substances &gt; 0.25% and faecal pH &lt; 7.0 </a:t>
            </a:r>
          </a:p>
        </p:txBody>
      </p:sp>
      <p:sp>
        <p:nvSpPr>
          <p:cNvPr id="56332" name="Text Box 12"/>
          <p:cNvSpPr txBox="1">
            <a:spLocks noChangeArrowheads="1"/>
          </p:cNvSpPr>
          <p:nvPr/>
        </p:nvSpPr>
        <p:spPr bwMode="auto">
          <a:xfrm>
            <a:off x="2771775" y="5300663"/>
            <a:ext cx="2305050" cy="7207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400">
                <a:solidFill>
                  <a:srgbClr val="BC4C00"/>
                </a:solidFill>
              </a:rPr>
              <a:t>Trial of cow</a:t>
            </a:r>
            <a:r>
              <a:rPr lang="en-AU" sz="1400">
                <a:solidFill>
                  <a:srgbClr val="BC4C00"/>
                </a:solidFill>
              </a:rPr>
              <a:t>’</a:t>
            </a:r>
            <a:r>
              <a:rPr lang="en-US" altLang="ja-JP" sz="1400">
                <a:solidFill>
                  <a:srgbClr val="BC4C00"/>
                </a:solidFill>
              </a:rPr>
              <a:t>s milk free formula or cow</a:t>
            </a:r>
            <a:r>
              <a:rPr lang="en-AU" altLang="ja-JP" sz="1400">
                <a:solidFill>
                  <a:srgbClr val="BC4C00"/>
                </a:solidFill>
              </a:rPr>
              <a:t>’</a:t>
            </a:r>
            <a:r>
              <a:rPr lang="en-US" altLang="ja-JP" sz="1400">
                <a:solidFill>
                  <a:srgbClr val="BC4C00"/>
                </a:solidFill>
              </a:rPr>
              <a:t>s milk free maternal diet</a:t>
            </a:r>
            <a:endParaRPr lang="en-US" sz="1400">
              <a:solidFill>
                <a:srgbClr val="BC4C00"/>
              </a:solidFill>
            </a:endParaRPr>
          </a:p>
        </p:txBody>
      </p:sp>
      <p:sp>
        <p:nvSpPr>
          <p:cNvPr id="56333" name="Text Box 13"/>
          <p:cNvSpPr txBox="1">
            <a:spLocks noChangeArrowheads="1"/>
          </p:cNvSpPr>
          <p:nvPr/>
        </p:nvSpPr>
        <p:spPr bwMode="auto">
          <a:xfrm>
            <a:off x="7594600" y="4221163"/>
            <a:ext cx="1370013" cy="16557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400">
                <a:solidFill>
                  <a:srgbClr val="BC4C00"/>
                </a:solidFill>
              </a:rPr>
              <a:t>Space feeds &gt; 3 hourly</a:t>
            </a:r>
          </a:p>
          <a:p>
            <a:pPr eaLnBrk="0" hangingPunct="0"/>
            <a:endParaRPr lang="en-US" sz="1400">
              <a:solidFill>
                <a:srgbClr val="BC4C00"/>
              </a:solidFill>
            </a:endParaRPr>
          </a:p>
          <a:p>
            <a:pPr eaLnBrk="0" hangingPunct="0"/>
            <a:r>
              <a:rPr lang="en-US" sz="1400">
                <a:solidFill>
                  <a:srgbClr val="BC4C00"/>
                </a:solidFill>
              </a:rPr>
              <a:t>Trial of lactose free formula or lactase treated breast milk</a:t>
            </a:r>
          </a:p>
        </p:txBody>
      </p:sp>
      <p:sp>
        <p:nvSpPr>
          <p:cNvPr id="56334" name="Line 14"/>
          <p:cNvSpPr>
            <a:spLocks noChangeShapeType="1"/>
          </p:cNvSpPr>
          <p:nvPr/>
        </p:nvSpPr>
        <p:spPr bwMode="auto">
          <a:xfrm>
            <a:off x="5724525" y="1844675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AU"/>
          </a:p>
        </p:txBody>
      </p:sp>
      <p:sp>
        <p:nvSpPr>
          <p:cNvPr id="56335" name="Line 15"/>
          <p:cNvSpPr>
            <a:spLocks noChangeShapeType="1"/>
          </p:cNvSpPr>
          <p:nvPr/>
        </p:nvSpPr>
        <p:spPr bwMode="auto">
          <a:xfrm>
            <a:off x="2268538" y="1844675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AU"/>
          </a:p>
        </p:txBody>
      </p:sp>
      <p:sp>
        <p:nvSpPr>
          <p:cNvPr id="56336" name="Line 16"/>
          <p:cNvSpPr>
            <a:spLocks noChangeShapeType="1"/>
          </p:cNvSpPr>
          <p:nvPr/>
        </p:nvSpPr>
        <p:spPr bwMode="auto">
          <a:xfrm>
            <a:off x="4716463" y="1844675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AU"/>
          </a:p>
        </p:txBody>
      </p:sp>
      <p:sp>
        <p:nvSpPr>
          <p:cNvPr id="56337" name="Line 17"/>
          <p:cNvSpPr>
            <a:spLocks noChangeShapeType="1"/>
          </p:cNvSpPr>
          <p:nvPr/>
        </p:nvSpPr>
        <p:spPr bwMode="auto">
          <a:xfrm>
            <a:off x="2195513" y="3213100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AU"/>
          </a:p>
        </p:txBody>
      </p:sp>
      <p:sp>
        <p:nvSpPr>
          <p:cNvPr id="56338" name="Line 18"/>
          <p:cNvSpPr>
            <a:spLocks noChangeShapeType="1"/>
          </p:cNvSpPr>
          <p:nvPr/>
        </p:nvSpPr>
        <p:spPr bwMode="auto">
          <a:xfrm>
            <a:off x="2268538" y="4652963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AU"/>
          </a:p>
        </p:txBody>
      </p:sp>
      <p:sp>
        <p:nvSpPr>
          <p:cNvPr id="56339" name="Line 19"/>
          <p:cNvSpPr>
            <a:spLocks noChangeShapeType="1"/>
          </p:cNvSpPr>
          <p:nvPr/>
        </p:nvSpPr>
        <p:spPr bwMode="auto">
          <a:xfrm>
            <a:off x="5219700" y="4652963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AU"/>
          </a:p>
        </p:txBody>
      </p:sp>
      <p:sp>
        <p:nvSpPr>
          <p:cNvPr id="56340" name="Line 20"/>
          <p:cNvSpPr>
            <a:spLocks noChangeShapeType="1"/>
          </p:cNvSpPr>
          <p:nvPr/>
        </p:nvSpPr>
        <p:spPr bwMode="auto">
          <a:xfrm>
            <a:off x="7451725" y="4652963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AU"/>
          </a:p>
        </p:txBody>
      </p:sp>
      <p:sp>
        <p:nvSpPr>
          <p:cNvPr id="56341" name="Line 22"/>
          <p:cNvSpPr>
            <a:spLocks noChangeShapeType="1"/>
          </p:cNvSpPr>
          <p:nvPr/>
        </p:nvSpPr>
        <p:spPr bwMode="auto">
          <a:xfrm>
            <a:off x="3851275" y="26368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AU"/>
          </a:p>
        </p:txBody>
      </p:sp>
      <p:sp>
        <p:nvSpPr>
          <p:cNvPr id="56342" name="Line 23"/>
          <p:cNvSpPr>
            <a:spLocks noChangeShapeType="1"/>
          </p:cNvSpPr>
          <p:nvPr/>
        </p:nvSpPr>
        <p:spPr bwMode="auto">
          <a:xfrm>
            <a:off x="3779838" y="5157788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</p:spPr>
        <p:txBody>
          <a:bodyPr/>
          <a:lstStyle/>
          <a:p>
            <a:r>
              <a:rPr lang="en-AU" dirty="0" smtClean="0">
                <a:solidFill>
                  <a:srgbClr val="92D050"/>
                </a:solidFill>
              </a:rPr>
              <a:t>TB - 8 month old </a:t>
            </a:r>
            <a:br>
              <a:rPr lang="en-AU" dirty="0" smtClean="0">
                <a:solidFill>
                  <a:srgbClr val="92D050"/>
                </a:solidFill>
              </a:rPr>
            </a:br>
            <a:endParaRPr lang="en-AU" dirty="0">
              <a:solidFill>
                <a:srgbClr val="92D05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525963"/>
          </a:xfrm>
        </p:spPr>
        <p:txBody>
          <a:bodyPr/>
          <a:lstStyle/>
          <a:p>
            <a:r>
              <a:rPr lang="en-AU" sz="2800" dirty="0" smtClean="0"/>
              <a:t>Takes ~ 1.5 hours to get to sleep</a:t>
            </a:r>
          </a:p>
          <a:p>
            <a:r>
              <a:rPr lang="en-AU" sz="2800" dirty="0" smtClean="0"/>
              <a:t>Falls asleep with bottle and then dummy on </a:t>
            </a:r>
            <a:r>
              <a:rPr lang="en-AU" sz="2800" dirty="0" smtClean="0"/>
              <a:t>couch</a:t>
            </a:r>
            <a:endParaRPr lang="en-AU" sz="2800" dirty="0" smtClean="0"/>
          </a:p>
          <a:p>
            <a:r>
              <a:rPr lang="en-AU" sz="2800" dirty="0" smtClean="0"/>
              <a:t>Transferred to bed, wakes in 5 mins or ~ 2 hours later</a:t>
            </a:r>
          </a:p>
          <a:p>
            <a:r>
              <a:rPr lang="en-AU" sz="2800" dirty="0" smtClean="0"/>
              <a:t>Cries until bottle (160mls) and dummy</a:t>
            </a:r>
          </a:p>
          <a:p>
            <a:r>
              <a:rPr lang="en-AU" sz="2800" dirty="0" smtClean="0"/>
              <a:t>Wakes every 2 hours thereafter, has bottle 100-160mls</a:t>
            </a:r>
          </a:p>
          <a:p>
            <a:r>
              <a:rPr lang="en-AU" sz="2800" dirty="0" smtClean="0"/>
              <a:t>Mother- exhausted, not really enjoying him</a:t>
            </a:r>
          </a:p>
          <a:p>
            <a:r>
              <a:rPr lang="en-AU" sz="2800" dirty="0" smtClean="0"/>
              <a:t>Father- shift work</a:t>
            </a:r>
            <a:endParaRPr lang="en-A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4942"/>
          </a:xfrm>
        </p:spPr>
        <p:txBody>
          <a:bodyPr/>
          <a:lstStyle/>
          <a:p>
            <a:r>
              <a:rPr lang="en-AU" dirty="0" smtClean="0">
                <a:solidFill>
                  <a:srgbClr val="92D050"/>
                </a:solidFill>
              </a:rPr>
              <a:t>Interventions</a:t>
            </a:r>
            <a:endParaRPr lang="en-AU"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Give last feed outside bedroom</a:t>
            </a:r>
          </a:p>
          <a:p>
            <a:r>
              <a:rPr lang="en-AU" dirty="0" smtClean="0"/>
              <a:t>Finish feed ~ 20 mins before bedtime</a:t>
            </a:r>
          </a:p>
          <a:p>
            <a:r>
              <a:rPr lang="en-AU" dirty="0" smtClean="0"/>
              <a:t>Quiet activities (read book) after feed</a:t>
            </a:r>
          </a:p>
          <a:p>
            <a:r>
              <a:rPr lang="en-AU" dirty="0" smtClean="0"/>
              <a:t>Dummy:</a:t>
            </a:r>
          </a:p>
          <a:p>
            <a:pPr lvl="1"/>
            <a:r>
              <a:rPr lang="en-AU" dirty="0" smtClean="0"/>
              <a:t>remove OR teach infant to replace it (from 7 months)</a:t>
            </a:r>
          </a:p>
          <a:p>
            <a:r>
              <a:rPr lang="en-AU" dirty="0" smtClean="0"/>
              <a:t>Wean off night feeds</a:t>
            </a:r>
          </a:p>
          <a:p>
            <a:pPr lvl="1"/>
            <a:r>
              <a:rPr lang="en-AU" dirty="0" smtClean="0"/>
              <a:t>by 20mls every 2 nights or by 2 mins if breast fed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692696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92D050"/>
                </a:solidFill>
              </a:rPr>
              <a:t>Controlled comforting</a:t>
            </a:r>
          </a:p>
        </p:txBody>
      </p:sp>
      <p:sp>
        <p:nvSpPr>
          <p:cNvPr id="21507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ct val="30000"/>
              </a:spcAft>
            </a:pPr>
            <a:r>
              <a:rPr lang="en-US" dirty="0" smtClean="0"/>
              <a:t>Aims to teach baby to self-settle</a:t>
            </a:r>
          </a:p>
          <a:p>
            <a:pPr>
              <a:spcAft>
                <a:spcPct val="30000"/>
              </a:spcAft>
            </a:pPr>
            <a:r>
              <a:rPr lang="en-US" dirty="0" smtClean="0"/>
              <a:t>Baby is put into cot drowsy but awake</a:t>
            </a:r>
          </a:p>
          <a:p>
            <a:pPr>
              <a:spcAft>
                <a:spcPct val="30000"/>
              </a:spcAft>
            </a:pPr>
            <a:r>
              <a:rPr lang="en-US" dirty="0" smtClean="0"/>
              <a:t>Parent returns to baby if baby crying</a:t>
            </a:r>
          </a:p>
          <a:p>
            <a:r>
              <a:rPr lang="en-US" dirty="0" smtClean="0"/>
              <a:t>Return after increasing time intervals </a:t>
            </a:r>
            <a:r>
              <a:rPr lang="en-US" dirty="0" err="1" smtClean="0"/>
              <a:t>eg</a:t>
            </a:r>
            <a:r>
              <a:rPr lang="en-US" dirty="0" smtClean="0"/>
              <a:t> 2,4,6,8 minutes</a:t>
            </a:r>
          </a:p>
          <a:p>
            <a:r>
              <a:rPr lang="en-US" dirty="0" smtClean="0"/>
              <a:t>Settle either briefly (</a:t>
            </a:r>
            <a:r>
              <a:rPr lang="en-US" dirty="0" err="1" smtClean="0"/>
              <a:t>ie</a:t>
            </a:r>
            <a:r>
              <a:rPr lang="en-US" dirty="0" smtClean="0"/>
              <a:t> &lt; 1 minute) </a:t>
            </a:r>
            <a:r>
              <a:rPr lang="en-US" i="1" dirty="0" smtClean="0"/>
              <a:t>OR </a:t>
            </a:r>
            <a:r>
              <a:rPr lang="en-US" dirty="0" smtClean="0"/>
              <a:t>until baby quiet but not asleep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</p:spPr>
        <p:txBody>
          <a:bodyPr/>
          <a:lstStyle/>
          <a:p>
            <a:r>
              <a:rPr lang="en-AU" dirty="0" smtClean="0">
                <a:solidFill>
                  <a:srgbClr val="92D050"/>
                </a:solidFill>
              </a:rPr>
              <a:t>Camping out</a:t>
            </a:r>
            <a:endParaRPr lang="en-AU"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Gentler option</a:t>
            </a:r>
          </a:p>
          <a:p>
            <a:r>
              <a:rPr lang="en-AU" dirty="0" smtClean="0"/>
              <a:t>Suitable if:</a:t>
            </a:r>
          </a:p>
          <a:p>
            <a:pPr lvl="1"/>
            <a:r>
              <a:rPr lang="en-AU" dirty="0" smtClean="0"/>
              <a:t>infant appears anxious (as opposed to angry) when parent leaves</a:t>
            </a:r>
          </a:p>
          <a:p>
            <a:pPr lvl="1"/>
            <a:r>
              <a:rPr lang="en-AU" dirty="0" smtClean="0"/>
              <a:t>parent/s cannot cope with infant crying</a:t>
            </a:r>
          </a:p>
          <a:p>
            <a:pPr>
              <a:buNone/>
            </a:pPr>
            <a:endParaRPr lang="en-AU" sz="2000" dirty="0" smtClean="0"/>
          </a:p>
          <a:p>
            <a:pPr>
              <a:buNone/>
            </a:pPr>
            <a:r>
              <a:rPr lang="en-AU" dirty="0" smtClean="0"/>
              <a:t>Other option: </a:t>
            </a:r>
          </a:p>
          <a:p>
            <a:pPr>
              <a:buFont typeface="Calibri" pitchFamily="34" charset="0"/>
              <a:buChar char="-"/>
            </a:pPr>
            <a:r>
              <a:rPr lang="en-AU" dirty="0" smtClean="0"/>
              <a:t>	</a:t>
            </a:r>
            <a:r>
              <a:rPr lang="en-AU" sz="2800" dirty="0" smtClean="0"/>
              <a:t>‘parental presence’ </a:t>
            </a:r>
            <a:r>
              <a:rPr lang="en-AU" sz="2800" dirty="0" err="1" smtClean="0"/>
              <a:t>ie</a:t>
            </a:r>
            <a:r>
              <a:rPr lang="en-AU" sz="2800" dirty="0" smtClean="0"/>
              <a:t> parent stays in child’s room without touching for 7 nights straight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 bwMode="auto">
          <a:xfrm>
            <a:off x="457200" y="620713"/>
            <a:ext cx="8229600" cy="7969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AU" dirty="0" smtClean="0">
                <a:solidFill>
                  <a:srgbClr val="92D050"/>
                </a:solidFill>
              </a:rPr>
              <a:t>Extinction burst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AU" dirty="0" smtClean="0"/>
              <a:t>Burst of behaviour you have extinguished</a:t>
            </a:r>
          </a:p>
          <a:p>
            <a:pPr eaLnBrk="1" hangingPunct="1"/>
            <a:r>
              <a:rPr lang="en-AU" dirty="0" smtClean="0"/>
              <a:t>Usually 2-3 weeks down the track</a:t>
            </a:r>
          </a:p>
          <a:p>
            <a:pPr eaLnBrk="1" hangingPunct="1"/>
            <a:r>
              <a:rPr lang="en-AU" dirty="0" smtClean="0"/>
              <a:t>Affects around 20% of infants/children</a:t>
            </a:r>
          </a:p>
          <a:p>
            <a:pPr eaLnBrk="1" hangingPunct="1"/>
            <a:r>
              <a:rPr lang="en-AU" dirty="0" smtClean="0"/>
              <a:t>Baby starts waking up again with no obvious cause (</a:t>
            </a:r>
            <a:r>
              <a:rPr lang="en-AU" dirty="0" err="1" smtClean="0"/>
              <a:t>ie</a:t>
            </a:r>
            <a:r>
              <a:rPr lang="en-AU" dirty="0" smtClean="0"/>
              <a:t> well)</a:t>
            </a:r>
          </a:p>
          <a:p>
            <a:pPr eaLnBrk="1" hangingPunct="1"/>
            <a:r>
              <a:rPr lang="en-AU" dirty="0" smtClean="0"/>
              <a:t>Must warn parents about it...otherwise they think they are ‘back to square one’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836712"/>
            <a:ext cx="7666856" cy="762000"/>
          </a:xfrm>
        </p:spPr>
        <p:txBody>
          <a:bodyPr/>
          <a:lstStyle/>
          <a:p>
            <a:r>
              <a:rPr lang="en-US" sz="3200" dirty="0">
                <a:solidFill>
                  <a:srgbClr val="92D050"/>
                </a:solidFill>
              </a:rPr>
              <a:t>Does controlled </a:t>
            </a:r>
            <a:r>
              <a:rPr lang="en-US" sz="3200" dirty="0" smtClean="0">
                <a:solidFill>
                  <a:srgbClr val="92D050"/>
                </a:solidFill>
              </a:rPr>
              <a:t>comforting cause </a:t>
            </a:r>
            <a:r>
              <a:rPr lang="en-US" sz="3200" dirty="0">
                <a:solidFill>
                  <a:srgbClr val="92D050"/>
                </a:solidFill>
              </a:rPr>
              <a:t>harm?</a:t>
            </a:r>
          </a:p>
        </p:txBody>
      </p:sp>
      <p:sp>
        <p:nvSpPr>
          <p:cNvPr id="200707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1043608" y="1628800"/>
            <a:ext cx="7344816" cy="4824536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en-US" sz="6200" dirty="0"/>
              <a:t>Follow up of </a:t>
            </a:r>
            <a:r>
              <a:rPr lang="en-US" sz="6200" dirty="0" smtClean="0"/>
              <a:t>Infant Sleep Study children at age </a:t>
            </a:r>
            <a:r>
              <a:rPr lang="en-US" sz="6200" dirty="0"/>
              <a:t>1, 2 and 6 </a:t>
            </a:r>
            <a:r>
              <a:rPr lang="en-US" sz="6200" dirty="0" smtClean="0"/>
              <a:t>years; </a:t>
            </a:r>
          </a:p>
          <a:p>
            <a:pPr>
              <a:buNone/>
            </a:pPr>
            <a:r>
              <a:rPr lang="en-US" sz="6200" dirty="0" smtClean="0"/>
              <a:t>half had received controlled comforting at 8 months and half had not</a:t>
            </a:r>
            <a:endParaRPr lang="en-US" sz="5500" dirty="0" smtClean="0"/>
          </a:p>
          <a:p>
            <a:endParaRPr lang="en-US" sz="5500" dirty="0"/>
          </a:p>
          <a:p>
            <a:r>
              <a:rPr lang="en-US" sz="5500" dirty="0"/>
              <a:t> </a:t>
            </a:r>
            <a:r>
              <a:rPr lang="en-US" sz="6200" dirty="0"/>
              <a:t>At age 1</a:t>
            </a:r>
            <a:endParaRPr lang="en-US" sz="5500" dirty="0"/>
          </a:p>
          <a:p>
            <a:pPr lvl="1">
              <a:buFont typeface="Wingdings" pitchFamily="2" charset="2"/>
              <a:buNone/>
            </a:pPr>
            <a:r>
              <a:rPr lang="en-US" sz="5500" dirty="0"/>
              <a:t>	</a:t>
            </a:r>
            <a:r>
              <a:rPr lang="en-US" sz="5500" dirty="0" smtClean="0"/>
              <a:t>  85</a:t>
            </a:r>
            <a:r>
              <a:rPr lang="en-US" sz="5500" dirty="0"/>
              <a:t>% of mothers reported a positive intervention effect on </a:t>
            </a:r>
            <a:r>
              <a:rPr lang="en-US" sz="5500" dirty="0" smtClean="0"/>
              <a:t>  </a:t>
            </a:r>
          </a:p>
          <a:p>
            <a:pPr lvl="1">
              <a:buFont typeface="Wingdings" pitchFamily="2" charset="2"/>
              <a:buNone/>
            </a:pPr>
            <a:r>
              <a:rPr lang="en-US" sz="5500" dirty="0" smtClean="0"/>
              <a:t>        the </a:t>
            </a:r>
            <a:r>
              <a:rPr lang="en-US" sz="5500" dirty="0"/>
              <a:t>mother-child </a:t>
            </a:r>
            <a:r>
              <a:rPr lang="en-US" sz="5500" dirty="0" smtClean="0"/>
              <a:t>relationship</a:t>
            </a:r>
          </a:p>
          <a:p>
            <a:pPr lvl="1">
              <a:buFont typeface="Wingdings" pitchFamily="2" charset="2"/>
              <a:buNone/>
            </a:pPr>
            <a:endParaRPr lang="en-US" sz="5500" dirty="0"/>
          </a:p>
          <a:p>
            <a:r>
              <a:rPr lang="en-US" sz="6200" dirty="0"/>
              <a:t>At age 2 </a:t>
            </a:r>
            <a:r>
              <a:rPr lang="en-US" sz="6200" dirty="0" smtClean="0"/>
              <a:t>intervention compared with control families </a:t>
            </a:r>
            <a:r>
              <a:rPr lang="en-US" sz="6200" dirty="0"/>
              <a:t>had</a:t>
            </a:r>
          </a:p>
          <a:p>
            <a:pPr lvl="2">
              <a:buFont typeface="Wingdings" pitchFamily="2" charset="2"/>
              <a:buNone/>
            </a:pPr>
            <a:r>
              <a:rPr lang="en-US" sz="4900" dirty="0"/>
              <a:t>fewer persistent sleep problems (11 </a:t>
            </a:r>
            <a:r>
              <a:rPr lang="en-US" sz="4900" dirty="0" err="1"/>
              <a:t>vs</a:t>
            </a:r>
            <a:r>
              <a:rPr lang="en-US" sz="4900" dirty="0"/>
              <a:t> 22%)</a:t>
            </a:r>
          </a:p>
          <a:p>
            <a:pPr lvl="2">
              <a:buFont typeface="Wingdings" pitchFamily="2" charset="2"/>
              <a:buNone/>
            </a:pPr>
            <a:r>
              <a:rPr lang="en-US" sz="4900" dirty="0"/>
              <a:t>less maternal depression (15 </a:t>
            </a:r>
            <a:r>
              <a:rPr lang="en-US" sz="4900" dirty="0" err="1"/>
              <a:t>vs</a:t>
            </a:r>
            <a:r>
              <a:rPr lang="en-US" sz="4900" dirty="0"/>
              <a:t> 26%)</a:t>
            </a:r>
          </a:p>
          <a:p>
            <a:pPr lvl="2">
              <a:buFont typeface="Wingdings" pitchFamily="2" charset="2"/>
              <a:buNone/>
            </a:pPr>
            <a:r>
              <a:rPr lang="en-US" sz="4900" dirty="0"/>
              <a:t>no difference in child </a:t>
            </a:r>
            <a:r>
              <a:rPr lang="en-US" sz="4900" dirty="0" err="1"/>
              <a:t>behaviour</a:t>
            </a:r>
            <a:r>
              <a:rPr lang="en-US" sz="4900" dirty="0"/>
              <a:t> or </a:t>
            </a:r>
            <a:r>
              <a:rPr lang="en-US" sz="4900" dirty="0" smtClean="0"/>
              <a:t>parenting</a:t>
            </a:r>
          </a:p>
          <a:p>
            <a:pPr lvl="2">
              <a:buFont typeface="Wingdings" pitchFamily="2" charset="2"/>
              <a:buNone/>
            </a:pPr>
            <a:endParaRPr lang="en-US" sz="3700" dirty="0"/>
          </a:p>
          <a:p>
            <a:r>
              <a:rPr lang="en-US" sz="6200" dirty="0"/>
              <a:t>At age </a:t>
            </a:r>
            <a:r>
              <a:rPr lang="en-US" sz="6200" dirty="0" smtClean="0"/>
              <a:t>6 years</a:t>
            </a:r>
            <a:endParaRPr lang="en-US" sz="6200" dirty="0"/>
          </a:p>
          <a:p>
            <a:pPr lvl="1">
              <a:buFont typeface="Wingdings" pitchFamily="2" charset="2"/>
              <a:buNone/>
            </a:pPr>
            <a:r>
              <a:rPr lang="en-US" sz="5500" dirty="0"/>
              <a:t>	no difference in child sleep, </a:t>
            </a:r>
            <a:r>
              <a:rPr lang="en-US" sz="5500" dirty="0" err="1"/>
              <a:t>behaviour</a:t>
            </a:r>
            <a:r>
              <a:rPr lang="en-US" sz="5500" dirty="0"/>
              <a:t>, parent-child relationship or salivary </a:t>
            </a:r>
            <a:r>
              <a:rPr lang="en-US" sz="5500" dirty="0" err="1" smtClean="0"/>
              <a:t>cortisol</a:t>
            </a:r>
            <a:r>
              <a:rPr lang="en-US" sz="5500" dirty="0" smtClean="0"/>
              <a:t> (marker of child stress)</a:t>
            </a:r>
          </a:p>
          <a:p>
            <a:pPr lvl="1">
              <a:buFont typeface="Wingdings" pitchFamily="2" charset="2"/>
              <a:buNone/>
            </a:pPr>
            <a:endParaRPr lang="en-US" sz="3100" dirty="0" smtClean="0"/>
          </a:p>
          <a:p>
            <a:pPr lvl="1">
              <a:buFont typeface="Wingdings" pitchFamily="2" charset="2"/>
              <a:buNone/>
            </a:pPr>
            <a:endParaRPr lang="en-US" sz="3100" dirty="0" smtClean="0"/>
          </a:p>
          <a:p>
            <a:pPr lvl="1">
              <a:buFont typeface="Wingdings" pitchFamily="2" charset="2"/>
              <a:buNone/>
            </a:pPr>
            <a:r>
              <a:rPr lang="en-US" sz="3100" dirty="0" smtClean="0"/>
              <a:t>				</a:t>
            </a:r>
            <a:r>
              <a:rPr lang="en-US" sz="3400" dirty="0" smtClean="0"/>
              <a:t>          </a:t>
            </a:r>
            <a:r>
              <a:rPr lang="en-US" sz="4300" dirty="0" err="1" smtClean="0"/>
              <a:t>Hiscock</a:t>
            </a:r>
            <a:r>
              <a:rPr lang="en-US" sz="4300" dirty="0" smtClean="0"/>
              <a:t> 2007; </a:t>
            </a:r>
            <a:r>
              <a:rPr lang="en-US" sz="4300" dirty="0" err="1" smtClean="0"/>
              <a:t>Hiscock</a:t>
            </a:r>
            <a:r>
              <a:rPr lang="en-US" sz="4300" dirty="0" smtClean="0"/>
              <a:t> 2008; Price 2010; all </a:t>
            </a:r>
            <a:r>
              <a:rPr lang="en-US" sz="4300" i="1" dirty="0" smtClean="0"/>
              <a:t>Pediatrics</a:t>
            </a:r>
            <a:endParaRPr lang="en-US" sz="3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52542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92D050"/>
                </a:solidFill>
              </a:rPr>
              <a:t>Recent article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340768"/>
            <a:ext cx="8229600" cy="56531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u="sng" dirty="0" err="1" smtClean="0">
                <a:solidFill>
                  <a:srgbClr val="000000"/>
                </a:solidFill>
              </a:rPr>
              <a:t>Middlemiss</a:t>
            </a:r>
            <a:r>
              <a:rPr lang="en-US" sz="2400" u="sng" dirty="0" smtClean="0">
                <a:solidFill>
                  <a:srgbClr val="000000"/>
                </a:solidFill>
              </a:rPr>
              <a:t> et al. </a:t>
            </a:r>
            <a:r>
              <a:rPr lang="en-US" sz="2400" i="1" u="sng" dirty="0" smtClean="0">
                <a:solidFill>
                  <a:srgbClr val="000000"/>
                </a:solidFill>
              </a:rPr>
              <a:t>Earl Hum </a:t>
            </a:r>
            <a:r>
              <a:rPr lang="en-US" sz="2400" i="1" u="sng" dirty="0" err="1" smtClean="0">
                <a:solidFill>
                  <a:srgbClr val="000000"/>
                </a:solidFill>
              </a:rPr>
              <a:t>Dev</a:t>
            </a:r>
            <a:r>
              <a:rPr lang="en-US" sz="2400" i="1" u="sng" dirty="0" smtClean="0">
                <a:solidFill>
                  <a:srgbClr val="000000"/>
                </a:solidFill>
              </a:rPr>
              <a:t> </a:t>
            </a:r>
            <a:r>
              <a:rPr lang="en-US" sz="2400" u="sng" dirty="0" smtClean="0">
                <a:solidFill>
                  <a:srgbClr val="000000"/>
                </a:solidFill>
              </a:rPr>
              <a:t>(2012)</a:t>
            </a:r>
            <a:endParaRPr lang="en-US" sz="2400" b="1" u="sng" dirty="0" smtClean="0">
              <a:solidFill>
                <a:srgbClr val="000000"/>
              </a:solidFill>
            </a:endParaRPr>
          </a:p>
          <a:p>
            <a:r>
              <a:rPr lang="en-US" sz="2000" dirty="0" smtClean="0">
                <a:solidFill>
                  <a:srgbClr val="000000"/>
                </a:solidFill>
              </a:rPr>
              <a:t>25 infants enrolled in a 5-day inpatient sleep training program using unmodified extinction (</a:t>
            </a:r>
            <a:r>
              <a:rPr lang="en-US" sz="2000" i="1" dirty="0" smtClean="0">
                <a:solidFill>
                  <a:srgbClr val="000000"/>
                </a:solidFill>
              </a:rPr>
              <a:t>crying-it-out</a:t>
            </a:r>
            <a:r>
              <a:rPr lang="en-US" sz="2000" dirty="0" smtClean="0">
                <a:solidFill>
                  <a:srgbClr val="000000"/>
                </a:solidFill>
              </a:rPr>
              <a:t>).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Salivary cortisol sampled (infants and mothers) on night 1 and 3, at “initiation of the night sleep routine” and “20 min after infants’ onset of sleep”</a:t>
            </a:r>
          </a:p>
          <a:p>
            <a:endParaRPr lang="en-US" sz="16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400" u="sng" dirty="0" smtClean="0">
                <a:solidFill>
                  <a:srgbClr val="000000"/>
                </a:solidFill>
              </a:rPr>
              <a:t>Conclusions: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“mothers’ and infants’ cortisol responses were positively associated at initiation of nighttime sleep following a day of shared activities…. On the third day of the program, however, results showed that infants’ physiological and </a:t>
            </a:r>
            <a:r>
              <a:rPr lang="en-US" sz="2000" dirty="0" err="1" smtClean="0">
                <a:solidFill>
                  <a:srgbClr val="000000"/>
                </a:solidFill>
              </a:rPr>
              <a:t>behavioural</a:t>
            </a:r>
            <a:r>
              <a:rPr lang="en-US" sz="2000" dirty="0" smtClean="0">
                <a:solidFill>
                  <a:srgbClr val="000000"/>
                </a:solidFill>
              </a:rPr>
              <a:t> responses were dissociated. They no longer expressed </a:t>
            </a:r>
            <a:r>
              <a:rPr lang="en-US" sz="2000" dirty="0" err="1" smtClean="0">
                <a:solidFill>
                  <a:srgbClr val="000000"/>
                </a:solidFill>
              </a:rPr>
              <a:t>behavioural</a:t>
            </a:r>
            <a:r>
              <a:rPr lang="en-US" sz="2000" dirty="0" smtClean="0">
                <a:solidFill>
                  <a:srgbClr val="000000"/>
                </a:solidFill>
              </a:rPr>
              <a:t> distress during the sleep transition but their cortisol levels were elevated. Without the infants’ distress cue, mothers’ cortisol levels decreased”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254796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981075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AU" dirty="0" smtClean="0">
                <a:solidFill>
                  <a:schemeClr val="accent1"/>
                </a:solidFill>
              </a:rPr>
              <a:t>Architecture of sleep</a:t>
            </a:r>
          </a:p>
        </p:txBody>
      </p:sp>
      <p:sp>
        <p:nvSpPr>
          <p:cNvPr id="12291" name="Rectangle 3"/>
          <p:cNvSpPr>
            <a:spLocks noGrp="1" noChangeAspect="1" noChangeArrowheads="1"/>
          </p:cNvSpPr>
          <p:nvPr>
            <p:ph idx="1"/>
          </p:nvPr>
        </p:nvSpPr>
        <p:spPr bwMode="auto">
          <a:xfrm>
            <a:off x="684213" y="1916113"/>
            <a:ext cx="7920037" cy="36480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r>
              <a:rPr lang="en-AU" dirty="0" smtClean="0"/>
              <a:t> 2 distinct systems</a:t>
            </a:r>
          </a:p>
          <a:p>
            <a:pPr eaLnBrk="1" hangingPunct="1">
              <a:buFontTx/>
              <a:buChar char="•"/>
            </a:pPr>
            <a:r>
              <a:rPr lang="en-AU" dirty="0" smtClean="0"/>
              <a:t> Light or Rapid Eye Movement (REM) sleep</a:t>
            </a:r>
          </a:p>
          <a:p>
            <a:pPr eaLnBrk="1" hangingPunct="1">
              <a:buFontTx/>
              <a:buChar char="•"/>
            </a:pPr>
            <a:r>
              <a:rPr lang="en-AU" dirty="0" smtClean="0"/>
              <a:t> Deep or Non-Rapid Eye Movement (NREM) sleep</a:t>
            </a:r>
          </a:p>
          <a:p>
            <a:pPr eaLnBrk="1" hangingPunct="1">
              <a:buFontTx/>
              <a:buChar char="•"/>
            </a:pPr>
            <a:r>
              <a:rPr lang="en-US" dirty="0" smtClean="0"/>
              <a:t> Present from 3 months in </a:t>
            </a:r>
            <a:r>
              <a:rPr lang="en-US" dirty="0" err="1" smtClean="0"/>
              <a:t>utero</a:t>
            </a:r>
            <a:endParaRPr lang="en-A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52542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92D050"/>
                </a:solidFill>
              </a:rPr>
              <a:t>Recent article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422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u="sng" dirty="0" smtClean="0"/>
              <a:t>Results:</a:t>
            </a:r>
          </a:p>
          <a:p>
            <a:pPr marL="0" indent="0">
              <a:buNone/>
            </a:pPr>
            <a:r>
              <a:rPr lang="en-US" sz="2000" i="1" dirty="0" smtClean="0"/>
              <a:t>Sleep</a:t>
            </a:r>
          </a:p>
          <a:p>
            <a:r>
              <a:rPr lang="en-US" sz="2000" dirty="0" smtClean="0"/>
              <a:t>“On the first day of the sleep training program, all infants engaged in 2 or more bouts (5-10min) of crying. In contrast, by the third day of the program, all infants settled to sleep independently without a bout of distress signaled through crying.” (p.230)</a:t>
            </a:r>
          </a:p>
          <a:p>
            <a:pPr marL="0" indent="0">
              <a:buNone/>
            </a:pPr>
            <a:endParaRPr lang="en-US" sz="1600" i="1" dirty="0" smtClean="0"/>
          </a:p>
          <a:p>
            <a:pPr marL="0" indent="0">
              <a:buNone/>
            </a:pPr>
            <a:r>
              <a:rPr lang="en-US" sz="2000" i="1" dirty="0" err="1" smtClean="0"/>
              <a:t>Cortisol</a:t>
            </a:r>
            <a:endParaRPr lang="en-US" sz="2000" i="1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42419056"/>
              </p:ext>
            </p:extLst>
          </p:nvPr>
        </p:nvGraphicFramePr>
        <p:xfrm>
          <a:off x="467544" y="4221088"/>
          <a:ext cx="7945915" cy="213519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89183"/>
                <a:gridCol w="1589183"/>
                <a:gridCol w="1589183"/>
                <a:gridCol w="1589183"/>
                <a:gridCol w="1589183"/>
              </a:tblGrid>
              <a:tr h="60973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Night</a:t>
                      </a:r>
                      <a:r>
                        <a:rPr lang="en-US" baseline="0" dirty="0" smtClean="0"/>
                        <a:t>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Night 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/>
                        <a:t>difference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</a:tr>
              <a:tr h="609738">
                <a:tc rowSpan="2">
                  <a:txBody>
                    <a:bodyPr/>
                    <a:lstStyle/>
                    <a:p>
                      <a:r>
                        <a:rPr lang="en-US" dirty="0" smtClean="0"/>
                        <a:t>Infants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Mothers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.453 </a:t>
                      </a:r>
                      <a:r>
                        <a:rPr lang="en-US" sz="1600" dirty="0" smtClean="0"/>
                        <a:t>±</a:t>
                      </a:r>
                      <a:r>
                        <a:rPr lang="en-US" sz="1600" baseline="0" dirty="0" smtClean="0"/>
                        <a:t>.769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.512 </a:t>
                      </a:r>
                      <a:r>
                        <a:rPr lang="en-US" sz="1600" dirty="0" smtClean="0"/>
                        <a:t>±</a:t>
                      </a:r>
                      <a:r>
                        <a:rPr lang="en-US" sz="1600" baseline="0" dirty="0" smtClean="0"/>
                        <a:t>.900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.06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Negligible difference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60973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.580 </a:t>
                      </a:r>
                      <a:r>
                        <a:rPr lang="en-US" sz="1600" dirty="0" smtClean="0"/>
                        <a:t>±</a:t>
                      </a:r>
                      <a:r>
                        <a:rPr lang="en-US" sz="1600" baseline="0" dirty="0" smtClean="0"/>
                        <a:t>.904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.412 </a:t>
                      </a:r>
                      <a:r>
                        <a:rPr lang="en-US" sz="1600" dirty="0" smtClean="0"/>
                        <a:t>±</a:t>
                      </a:r>
                      <a:r>
                        <a:rPr lang="en-US" sz="1600" baseline="0" dirty="0" smtClean="0"/>
                        <a:t>.675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 .21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Small decline</a:t>
                      </a:r>
                      <a:endParaRPr lang="en-US" dirty="0"/>
                    </a:p>
                  </a:txBody>
                  <a:tcPr/>
                </a:tc>
              </a:tr>
              <a:tr h="275635">
                <a:tc>
                  <a:txBody>
                    <a:bodyPr/>
                    <a:lstStyle/>
                    <a:p>
                      <a:endParaRPr lang="en-US" sz="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5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3116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 bwMode="auto">
          <a:xfrm>
            <a:off x="468313" y="981075"/>
            <a:ext cx="7772400" cy="762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>
                <a:solidFill>
                  <a:srgbClr val="3F6ABF"/>
                </a:solidFill>
              </a:rPr>
              <a:t>Medication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50" y="1773238"/>
            <a:ext cx="8353425" cy="367665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 typeface="Arial" pitchFamily="34" charset="0"/>
              <a:buNone/>
              <a:defRPr/>
            </a:pPr>
            <a:r>
              <a:rPr lang="en-US" dirty="0" err="1" smtClean="0">
                <a:solidFill>
                  <a:schemeClr val="accent1"/>
                </a:solidFill>
                <a:ea typeface="MS PGothic" charset="0"/>
              </a:rPr>
              <a:t>Vallergan</a:t>
            </a:r>
            <a:r>
              <a:rPr lang="en-US" dirty="0" smtClean="0">
                <a:solidFill>
                  <a:schemeClr val="accent1"/>
                </a:solidFill>
                <a:ea typeface="MS PGothic" charset="0"/>
              </a:rPr>
              <a:t>/</a:t>
            </a:r>
            <a:r>
              <a:rPr lang="en-US" dirty="0" err="1" smtClean="0">
                <a:solidFill>
                  <a:schemeClr val="accent1"/>
                </a:solidFill>
                <a:ea typeface="MS PGothic" charset="0"/>
              </a:rPr>
              <a:t>phenergan</a:t>
            </a:r>
            <a:r>
              <a:rPr lang="en-US" sz="2800" dirty="0" smtClean="0">
                <a:solidFill>
                  <a:schemeClr val="accent1"/>
                </a:solidFill>
                <a:ea typeface="MS PGothic" charset="0"/>
              </a:rPr>
              <a:t> </a:t>
            </a:r>
            <a:endParaRPr lang="en-US" sz="2400" dirty="0" smtClean="0">
              <a:solidFill>
                <a:schemeClr val="accent1"/>
              </a:solidFill>
              <a:ea typeface="MS PGothic" charset="0"/>
            </a:endParaRPr>
          </a:p>
          <a:p>
            <a:pPr eaLnBrk="1" hangingPunct="1">
              <a:buFont typeface="Arial" pitchFamily="34" charset="0"/>
              <a:buNone/>
              <a:defRPr/>
            </a:pPr>
            <a:r>
              <a:rPr lang="en-US" sz="2400" dirty="0" smtClean="0">
                <a:ea typeface="MS PGothic" charset="0"/>
              </a:rPr>
              <a:t>	only over age of 2 years and only with </a:t>
            </a:r>
            <a:r>
              <a:rPr lang="en-US" sz="2400" dirty="0" err="1" smtClean="0">
                <a:ea typeface="MS PGothic" charset="0"/>
              </a:rPr>
              <a:t>behaviour</a:t>
            </a:r>
            <a:r>
              <a:rPr lang="en-US" sz="2400" dirty="0" smtClean="0">
                <a:ea typeface="MS PGothic" charset="0"/>
              </a:rPr>
              <a:t> management</a:t>
            </a:r>
          </a:p>
          <a:p>
            <a:pPr eaLnBrk="1" hangingPunct="1">
              <a:buFont typeface="Arial" pitchFamily="34" charset="0"/>
              <a:buNone/>
              <a:defRPr/>
            </a:pPr>
            <a:r>
              <a:rPr lang="en-US" sz="2400" dirty="0" smtClean="0">
                <a:ea typeface="MS PGothic" charset="0"/>
              </a:rPr>
              <a:t>	I use 1mg/kg and taper over 5-7 </a:t>
            </a:r>
            <a:r>
              <a:rPr lang="en-US" sz="2400" dirty="0" smtClean="0">
                <a:ea typeface="MS PGothic" charset="0"/>
              </a:rPr>
              <a:t>nights</a:t>
            </a:r>
          </a:p>
          <a:p>
            <a:pPr eaLnBrk="1" hangingPunct="1">
              <a:buFont typeface="Arial" pitchFamily="34" charset="0"/>
              <a:buNone/>
              <a:defRPr/>
            </a:pPr>
            <a:endParaRPr lang="en-US" sz="2400" dirty="0" smtClean="0">
              <a:ea typeface="MS PGothic" charset="0"/>
            </a:endParaRPr>
          </a:p>
          <a:p>
            <a:pPr eaLnBrk="1" hangingPunct="1">
              <a:buFont typeface="Arial" pitchFamily="34" charset="0"/>
              <a:buNone/>
              <a:defRPr/>
            </a:pPr>
            <a:r>
              <a:rPr lang="en-US" sz="2800" dirty="0" smtClean="0">
                <a:solidFill>
                  <a:schemeClr val="accent1"/>
                </a:solidFill>
                <a:ea typeface="MS PGothic" charset="0"/>
              </a:rPr>
              <a:t>Melatonin </a:t>
            </a:r>
            <a:endParaRPr lang="en-US" sz="2400" dirty="0" smtClean="0">
              <a:solidFill>
                <a:schemeClr val="accent1"/>
              </a:solidFill>
              <a:ea typeface="MS PGothic" charset="0"/>
            </a:endParaRPr>
          </a:p>
          <a:p>
            <a:pPr eaLnBrk="1" hangingPunct="1">
              <a:buFont typeface="Arial" pitchFamily="34" charset="0"/>
              <a:buNone/>
              <a:defRPr/>
            </a:pPr>
            <a:r>
              <a:rPr lang="en-US" sz="2400" dirty="0" smtClean="0">
                <a:ea typeface="MS PGothic" charset="0"/>
              </a:rPr>
              <a:t>	only helps with getting to sleep</a:t>
            </a:r>
          </a:p>
          <a:p>
            <a:pPr eaLnBrk="1" hangingPunct="1">
              <a:buFont typeface="Arial" pitchFamily="34" charset="0"/>
              <a:buNone/>
              <a:defRPr/>
            </a:pPr>
            <a:r>
              <a:rPr lang="en-US" sz="2400" dirty="0" smtClean="0">
                <a:ea typeface="MS PGothic" charset="0"/>
              </a:rPr>
              <a:t>	NOT for overnight waking</a:t>
            </a:r>
          </a:p>
          <a:p>
            <a:pPr eaLnBrk="1" hangingPunct="1">
              <a:buFont typeface="Arial" pitchFamily="34" charset="0"/>
              <a:buNone/>
              <a:defRPr/>
            </a:pPr>
            <a:r>
              <a:rPr lang="en-US" sz="2400" dirty="0" smtClean="0">
                <a:ea typeface="MS PGothic" charset="0"/>
              </a:rPr>
              <a:t>	use in true insomnia</a:t>
            </a:r>
          </a:p>
          <a:p>
            <a:pPr eaLnBrk="1" hangingPunct="1">
              <a:buFont typeface="Arial" pitchFamily="34" charset="0"/>
              <a:buNone/>
              <a:defRPr/>
            </a:pPr>
            <a:r>
              <a:rPr lang="en-US" sz="2400" dirty="0" smtClean="0">
                <a:ea typeface="MS PGothic" charset="0"/>
              </a:rPr>
              <a:t>	give 30 </a:t>
            </a:r>
            <a:r>
              <a:rPr lang="en-US" sz="2400" dirty="0" err="1" smtClean="0">
                <a:ea typeface="MS PGothic" charset="0"/>
              </a:rPr>
              <a:t>mins</a:t>
            </a:r>
            <a:r>
              <a:rPr lang="en-US" sz="2400" dirty="0" smtClean="0">
                <a:ea typeface="MS PGothic" charset="0"/>
              </a:rPr>
              <a:t> before desired bedtime</a:t>
            </a:r>
          </a:p>
          <a:p>
            <a:pPr eaLnBrk="1" hangingPunct="1">
              <a:buFont typeface="Arial" pitchFamily="34" charset="0"/>
              <a:buNone/>
              <a:defRPr/>
            </a:pPr>
            <a:r>
              <a:rPr lang="en-US" sz="2400" dirty="0" smtClean="0">
                <a:ea typeface="MS PGothic" charset="0"/>
              </a:rPr>
              <a:t>	1-3mg (preschool); 3-6 mg (teenagers)</a:t>
            </a:r>
            <a:endParaRPr lang="en-US" sz="2400" dirty="0">
              <a:ea typeface="MS PGothic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765175"/>
            <a:ext cx="7772400" cy="762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dirty="0" smtClean="0">
                <a:solidFill>
                  <a:schemeClr val="accent1"/>
                </a:solidFill>
              </a:rPr>
              <a:t>Summary</a:t>
            </a:r>
          </a:p>
        </p:txBody>
      </p:sp>
      <p:sp>
        <p:nvSpPr>
          <p:cNvPr id="52227" name="Rectangle 3"/>
          <p:cNvSpPr>
            <a:spLocks noGrp="1" noChangeAspect="1" noChangeArrowheads="1"/>
          </p:cNvSpPr>
          <p:nvPr>
            <p:ph idx="1"/>
          </p:nvPr>
        </p:nvSpPr>
        <p:spPr bwMode="auto">
          <a:xfrm>
            <a:off x="468313" y="1916113"/>
            <a:ext cx="7754937" cy="38655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1">
              <a:buFont typeface="Arial" pitchFamily="34" charset="0"/>
              <a:buChar char="•"/>
            </a:pPr>
            <a:r>
              <a:rPr lang="en-US" dirty="0" smtClean="0"/>
              <a:t>Ask parent/s about their goals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Ensure good sleep hygiene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Offer families a range of </a:t>
            </a:r>
            <a:r>
              <a:rPr lang="en-US" dirty="0" smtClean="0"/>
              <a:t>strategies; </a:t>
            </a:r>
            <a:r>
              <a:rPr lang="en-US" dirty="0" smtClean="0"/>
              <a:t>let them choose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Use a sleep diary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Review </a:t>
            </a:r>
            <a:r>
              <a:rPr lang="en-US" dirty="0" smtClean="0"/>
              <a:t>in 1-2 weeks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Warn about “extinction burst”</a:t>
            </a:r>
          </a:p>
          <a:p>
            <a:pPr lvl="1"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692150"/>
            <a:ext cx="7786688" cy="7207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487" tIns="44450" rIns="90487" bIns="44450"/>
          <a:lstStyle/>
          <a:p>
            <a:pPr eaLnBrk="1" hangingPunct="1"/>
            <a:r>
              <a:rPr lang="en-US" dirty="0" smtClean="0">
                <a:solidFill>
                  <a:srgbClr val="3F6ABF"/>
                </a:solidFill>
              </a:rPr>
              <a:t>Web based resources</a:t>
            </a:r>
          </a:p>
        </p:txBody>
      </p:sp>
      <p:sp>
        <p:nvSpPr>
          <p:cNvPr id="66563" name="Rectangle 3"/>
          <p:cNvSpPr>
            <a:spLocks noGrp="1" noChangeAspect="1" noChangeArrowheads="1"/>
          </p:cNvSpPr>
          <p:nvPr>
            <p:ph type="body" idx="4294967295"/>
          </p:nvPr>
        </p:nvSpPr>
        <p:spPr bwMode="auto">
          <a:xfrm>
            <a:off x="900113" y="1600200"/>
            <a:ext cx="7848351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487" tIns="44450" rIns="90487" bIns="44450"/>
          <a:lstStyle/>
          <a:p>
            <a:pPr eaLnBrk="1" hangingPunct="1"/>
            <a:r>
              <a:rPr lang="en-US" dirty="0" smtClean="0">
                <a:hlinkClick r:id="rId2"/>
              </a:rPr>
              <a:t>www.raisingchildren.net.au</a:t>
            </a:r>
            <a:r>
              <a:rPr lang="en-US" dirty="0" smtClean="0"/>
              <a:t> (0-18 years)</a:t>
            </a:r>
          </a:p>
          <a:p>
            <a:pPr eaLnBrk="1" hangingPunct="1"/>
            <a:endParaRPr lang="en-US" sz="1600" dirty="0" smtClean="0"/>
          </a:p>
          <a:p>
            <a:pPr eaLnBrk="1" hangingPunct="1"/>
            <a:r>
              <a:rPr lang="en-US" dirty="0" smtClean="0"/>
              <a:t>PURPLE CRYING website</a:t>
            </a:r>
          </a:p>
          <a:p>
            <a:pPr eaLnBrk="1" hangingPunct="1">
              <a:buFont typeface="Arial" pitchFamily="34" charset="0"/>
              <a:buNone/>
            </a:pPr>
            <a:r>
              <a:rPr lang="en-US" dirty="0" smtClean="0"/>
              <a:t>	</a:t>
            </a:r>
            <a:r>
              <a:rPr lang="en-US" sz="2800" dirty="0" smtClean="0">
                <a:hlinkClick r:id="rId3"/>
              </a:rPr>
              <a:t>http://www.purplecrying.info/</a:t>
            </a:r>
            <a:r>
              <a:rPr lang="en-US" sz="2800" dirty="0" smtClean="0"/>
              <a:t> </a:t>
            </a:r>
            <a:endParaRPr lang="en-US" sz="2800" dirty="0" smtClean="0"/>
          </a:p>
          <a:p>
            <a:pPr eaLnBrk="1" hangingPunct="1">
              <a:buFont typeface="Arial" pitchFamily="34" charset="0"/>
              <a:buNone/>
            </a:pPr>
            <a:endParaRPr lang="en-US" sz="1800" dirty="0" smtClean="0"/>
          </a:p>
          <a:p>
            <a:pPr eaLnBrk="1" hangingPunct="1"/>
            <a:r>
              <a:rPr lang="en-US" dirty="0" smtClean="0"/>
              <a:t>Online infant sleep training ($50)</a:t>
            </a:r>
          </a:p>
          <a:p>
            <a:pPr eaLnBrk="1" hangingPunct="1">
              <a:buFont typeface="Arial" pitchFamily="34" charset="0"/>
              <a:buNone/>
            </a:pPr>
            <a:r>
              <a:rPr lang="en-US" sz="2800" dirty="0" smtClean="0">
                <a:hlinkClick r:id="rId4"/>
              </a:rPr>
              <a:t>www.learninghub.org.au/course/category.php?id=10</a:t>
            </a:r>
            <a:endParaRPr lang="en-US" sz="2800" dirty="0" smtClean="0"/>
          </a:p>
          <a:p>
            <a:pPr marL="342900" lvl="1" indent="-342900">
              <a:buFont typeface="Arial" pitchFamily="34" charset="0"/>
              <a:buChar char="•"/>
            </a:pPr>
            <a:r>
              <a:rPr lang="en-AU" sz="3200" dirty="0" smtClean="0"/>
              <a:t>Sleep Health Foundation – tip sheets</a:t>
            </a:r>
          </a:p>
          <a:p>
            <a:pPr marL="342900" lvl="1" indent="-342900">
              <a:buNone/>
            </a:pPr>
            <a:r>
              <a:rPr lang="en-AU" u="sng" dirty="0" smtClean="0">
                <a:solidFill>
                  <a:srgbClr val="0000FF"/>
                </a:solidFill>
              </a:rPr>
              <a:t>www.sleephealthfoundation.org.au</a:t>
            </a:r>
            <a:endParaRPr lang="en-US" sz="3200" u="sng" dirty="0" smtClean="0">
              <a:solidFill>
                <a:srgbClr val="0000FF"/>
              </a:solidFill>
            </a:endParaRPr>
          </a:p>
          <a:p>
            <a:endParaRPr lang="en-US" sz="2400" dirty="0" smtClean="0"/>
          </a:p>
          <a:p>
            <a:pPr eaLnBrk="1" hangingPunct="1"/>
            <a:endParaRPr lang="en-US" dirty="0" smtClean="0"/>
          </a:p>
          <a:p>
            <a:pPr eaLnBrk="1" hangingPunct="1">
              <a:buFont typeface="Arial" pitchFamily="34" charset="0"/>
              <a:buNone/>
            </a:pP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 l="11467" r="12580"/>
          <a:stretch>
            <a:fillRect/>
          </a:stretch>
        </p:blipFill>
        <p:spPr bwMode="auto">
          <a:xfrm>
            <a:off x="179512" y="188640"/>
            <a:ext cx="8496944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 l="11633" r="12087"/>
          <a:stretch>
            <a:fillRect/>
          </a:stretch>
        </p:blipFill>
        <p:spPr bwMode="auto">
          <a:xfrm>
            <a:off x="251520" y="260648"/>
            <a:ext cx="8568952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 l="30911" t="11243" r="39674" b="15089"/>
          <a:stretch>
            <a:fillRect/>
          </a:stretch>
        </p:blipFill>
        <p:spPr bwMode="auto">
          <a:xfrm>
            <a:off x="467544" y="188640"/>
            <a:ext cx="4464495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 cstate="print"/>
          <a:srcRect l="17283" t="10947" r="25715" b="15385"/>
          <a:stretch>
            <a:fillRect/>
          </a:stretch>
        </p:blipFill>
        <p:spPr bwMode="auto">
          <a:xfrm>
            <a:off x="3203848" y="2276872"/>
            <a:ext cx="5688632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765175"/>
            <a:ext cx="7924800" cy="8191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AU" sz="2800" dirty="0" smtClean="0">
                <a:solidFill>
                  <a:schemeClr val="accent1"/>
                </a:solidFill>
              </a:rPr>
              <a:t>Ontogeny of REM and NREM Sleep</a:t>
            </a: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609600" y="5867400"/>
            <a:ext cx="7024688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r>
              <a:rPr lang="en-US" sz="1400">
                <a:latin typeface="Calibri" pitchFamily="34" charset="0"/>
                <a:cs typeface="Arial" pitchFamily="34" charset="0"/>
              </a:rPr>
              <a:t>Sheldon SH, Spire J-P, Levy HB: Pediatric Sleep Medicine. Philadelphia.  WB Saunders. 1992, </a:t>
            </a:r>
          </a:p>
        </p:txBody>
      </p:sp>
      <p:grpSp>
        <p:nvGrpSpPr>
          <p:cNvPr id="2" name="Group 7"/>
          <p:cNvGrpSpPr>
            <a:grpSpLocks noChangeAspect="1"/>
          </p:cNvGrpSpPr>
          <p:nvPr/>
        </p:nvGrpSpPr>
        <p:grpSpPr bwMode="auto">
          <a:xfrm>
            <a:off x="609600" y="1676400"/>
            <a:ext cx="7315200" cy="4191000"/>
            <a:chOff x="384" y="1056"/>
            <a:chExt cx="4608" cy="2640"/>
          </a:xfrm>
        </p:grpSpPr>
        <p:sp>
          <p:nvSpPr>
            <p:cNvPr id="23557" name="AutoShape 6"/>
            <p:cNvSpPr>
              <a:spLocks noChangeAspect="1" noChangeArrowheads="1" noTextEdit="1"/>
            </p:cNvSpPr>
            <p:nvPr/>
          </p:nvSpPr>
          <p:spPr bwMode="auto">
            <a:xfrm>
              <a:off x="384" y="1056"/>
              <a:ext cx="4608" cy="2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23558" name="Rectangle 8"/>
            <p:cNvSpPr>
              <a:spLocks noChangeArrowheads="1"/>
            </p:cNvSpPr>
            <p:nvPr/>
          </p:nvSpPr>
          <p:spPr bwMode="auto">
            <a:xfrm>
              <a:off x="2143" y="2141"/>
              <a:ext cx="322" cy="1046"/>
            </a:xfrm>
            <a:prstGeom prst="rect">
              <a:avLst/>
            </a:prstGeom>
            <a:solidFill>
              <a:srgbClr val="FF4000"/>
            </a:solidFill>
            <a:ln w="12700">
              <a:solidFill>
                <a:srgbClr val="D9D9D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59" name="Rectangle 9"/>
            <p:cNvSpPr>
              <a:spLocks noChangeArrowheads="1"/>
            </p:cNvSpPr>
            <p:nvPr/>
          </p:nvSpPr>
          <p:spPr bwMode="auto">
            <a:xfrm>
              <a:off x="2557" y="2213"/>
              <a:ext cx="321" cy="974"/>
            </a:xfrm>
            <a:prstGeom prst="rect">
              <a:avLst/>
            </a:prstGeom>
            <a:solidFill>
              <a:srgbClr val="FF4000"/>
            </a:solidFill>
            <a:ln w="12700">
              <a:solidFill>
                <a:srgbClr val="D9D9D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60" name="Rectangle 10"/>
            <p:cNvSpPr>
              <a:spLocks noChangeArrowheads="1"/>
            </p:cNvSpPr>
            <p:nvPr/>
          </p:nvSpPr>
          <p:spPr bwMode="auto">
            <a:xfrm>
              <a:off x="2971" y="2294"/>
              <a:ext cx="321" cy="893"/>
            </a:xfrm>
            <a:prstGeom prst="rect">
              <a:avLst/>
            </a:prstGeom>
            <a:solidFill>
              <a:srgbClr val="FF4000"/>
            </a:solidFill>
            <a:ln w="12700">
              <a:solidFill>
                <a:srgbClr val="D9D9D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61" name="Rectangle 11"/>
            <p:cNvSpPr>
              <a:spLocks noChangeArrowheads="1"/>
            </p:cNvSpPr>
            <p:nvPr/>
          </p:nvSpPr>
          <p:spPr bwMode="auto">
            <a:xfrm>
              <a:off x="3384" y="2366"/>
              <a:ext cx="321" cy="821"/>
            </a:xfrm>
            <a:prstGeom prst="rect">
              <a:avLst/>
            </a:prstGeom>
            <a:solidFill>
              <a:srgbClr val="FF4000"/>
            </a:solidFill>
            <a:ln w="12700">
              <a:solidFill>
                <a:srgbClr val="D9D9D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62" name="Rectangle 12"/>
            <p:cNvSpPr>
              <a:spLocks noChangeArrowheads="1"/>
            </p:cNvSpPr>
            <p:nvPr/>
          </p:nvSpPr>
          <p:spPr bwMode="auto">
            <a:xfrm>
              <a:off x="3798" y="2403"/>
              <a:ext cx="321" cy="775"/>
            </a:xfrm>
            <a:prstGeom prst="rect">
              <a:avLst/>
            </a:prstGeom>
            <a:solidFill>
              <a:srgbClr val="FF4000"/>
            </a:solidFill>
            <a:ln w="12700">
              <a:solidFill>
                <a:srgbClr val="D9D9D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63" name="Rectangle 13"/>
            <p:cNvSpPr>
              <a:spLocks noChangeArrowheads="1"/>
            </p:cNvSpPr>
            <p:nvPr/>
          </p:nvSpPr>
          <p:spPr bwMode="auto">
            <a:xfrm>
              <a:off x="4211" y="2439"/>
              <a:ext cx="321" cy="739"/>
            </a:xfrm>
            <a:prstGeom prst="rect">
              <a:avLst/>
            </a:prstGeom>
            <a:solidFill>
              <a:srgbClr val="FF4000"/>
            </a:solidFill>
            <a:ln w="12700">
              <a:solidFill>
                <a:srgbClr val="D9D9D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64" name="Rectangle 14"/>
            <p:cNvSpPr>
              <a:spLocks noChangeArrowheads="1"/>
            </p:cNvSpPr>
            <p:nvPr/>
          </p:nvSpPr>
          <p:spPr bwMode="auto">
            <a:xfrm>
              <a:off x="4616" y="2511"/>
              <a:ext cx="321" cy="667"/>
            </a:xfrm>
            <a:prstGeom prst="rect">
              <a:avLst/>
            </a:prstGeom>
            <a:solidFill>
              <a:srgbClr val="FF4000"/>
            </a:solidFill>
            <a:ln w="12700">
              <a:solidFill>
                <a:srgbClr val="D9D9D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65" name="Rectangle 15"/>
            <p:cNvSpPr>
              <a:spLocks noChangeArrowheads="1"/>
            </p:cNvSpPr>
            <p:nvPr/>
          </p:nvSpPr>
          <p:spPr bwMode="auto">
            <a:xfrm>
              <a:off x="1730" y="1997"/>
              <a:ext cx="321" cy="1190"/>
            </a:xfrm>
            <a:prstGeom prst="rect">
              <a:avLst/>
            </a:prstGeom>
            <a:solidFill>
              <a:srgbClr val="FF4000"/>
            </a:solidFill>
            <a:ln w="12700">
              <a:solidFill>
                <a:srgbClr val="D9D9D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66" name="Rectangle 16"/>
            <p:cNvSpPr>
              <a:spLocks noChangeArrowheads="1"/>
            </p:cNvSpPr>
            <p:nvPr/>
          </p:nvSpPr>
          <p:spPr bwMode="auto">
            <a:xfrm>
              <a:off x="1316" y="1619"/>
              <a:ext cx="321" cy="1568"/>
            </a:xfrm>
            <a:prstGeom prst="rect">
              <a:avLst/>
            </a:prstGeom>
            <a:solidFill>
              <a:srgbClr val="FF4000"/>
            </a:solidFill>
            <a:ln w="12700">
              <a:solidFill>
                <a:srgbClr val="D9D9D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67" name="Rectangle 17"/>
            <p:cNvSpPr>
              <a:spLocks noChangeArrowheads="1"/>
            </p:cNvSpPr>
            <p:nvPr/>
          </p:nvSpPr>
          <p:spPr bwMode="auto">
            <a:xfrm>
              <a:off x="911" y="1547"/>
              <a:ext cx="321" cy="1640"/>
            </a:xfrm>
            <a:prstGeom prst="rect">
              <a:avLst/>
            </a:prstGeom>
            <a:solidFill>
              <a:srgbClr val="FF4000"/>
            </a:solidFill>
            <a:ln w="12700">
              <a:solidFill>
                <a:srgbClr val="D9D9D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68" name="Line 18"/>
            <p:cNvSpPr>
              <a:spLocks noChangeShapeType="1"/>
            </p:cNvSpPr>
            <p:nvPr/>
          </p:nvSpPr>
          <p:spPr bwMode="auto">
            <a:xfrm flipV="1">
              <a:off x="696" y="1326"/>
              <a:ext cx="1" cy="1865"/>
            </a:xfrm>
            <a:prstGeom prst="line">
              <a:avLst/>
            </a:prstGeom>
            <a:noFill/>
            <a:ln w="26988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23569" name="Line 19"/>
            <p:cNvSpPr>
              <a:spLocks noChangeShapeType="1"/>
            </p:cNvSpPr>
            <p:nvPr/>
          </p:nvSpPr>
          <p:spPr bwMode="auto">
            <a:xfrm>
              <a:off x="663" y="3191"/>
              <a:ext cx="33" cy="1"/>
            </a:xfrm>
            <a:prstGeom prst="line">
              <a:avLst/>
            </a:prstGeom>
            <a:noFill/>
            <a:ln w="26988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23570" name="Line 20"/>
            <p:cNvSpPr>
              <a:spLocks noChangeShapeType="1"/>
            </p:cNvSpPr>
            <p:nvPr/>
          </p:nvSpPr>
          <p:spPr bwMode="auto">
            <a:xfrm>
              <a:off x="679" y="3002"/>
              <a:ext cx="17" cy="1"/>
            </a:xfrm>
            <a:prstGeom prst="line">
              <a:avLst/>
            </a:prstGeom>
            <a:noFill/>
            <a:ln w="26988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23571" name="Rectangle 21"/>
            <p:cNvSpPr>
              <a:spLocks noChangeArrowheads="1"/>
            </p:cNvSpPr>
            <p:nvPr/>
          </p:nvSpPr>
          <p:spPr bwMode="auto">
            <a:xfrm>
              <a:off x="561" y="3119"/>
              <a:ext cx="63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/>
                <a:t>0</a:t>
              </a:r>
              <a:endParaRPr lang="en-US"/>
            </a:p>
          </p:txBody>
        </p:sp>
        <p:sp>
          <p:nvSpPr>
            <p:cNvPr id="23572" name="Line 22"/>
            <p:cNvSpPr>
              <a:spLocks noChangeShapeType="1"/>
            </p:cNvSpPr>
            <p:nvPr/>
          </p:nvSpPr>
          <p:spPr bwMode="auto">
            <a:xfrm>
              <a:off x="663" y="2822"/>
              <a:ext cx="33" cy="1"/>
            </a:xfrm>
            <a:prstGeom prst="line">
              <a:avLst/>
            </a:prstGeom>
            <a:noFill/>
            <a:ln w="26988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23573" name="Line 23"/>
            <p:cNvSpPr>
              <a:spLocks noChangeShapeType="1"/>
            </p:cNvSpPr>
            <p:nvPr/>
          </p:nvSpPr>
          <p:spPr bwMode="auto">
            <a:xfrm>
              <a:off x="679" y="2633"/>
              <a:ext cx="17" cy="1"/>
            </a:xfrm>
            <a:prstGeom prst="line">
              <a:avLst/>
            </a:prstGeom>
            <a:noFill/>
            <a:ln w="26988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23574" name="Rectangle 24"/>
            <p:cNvSpPr>
              <a:spLocks noChangeArrowheads="1"/>
            </p:cNvSpPr>
            <p:nvPr/>
          </p:nvSpPr>
          <p:spPr bwMode="auto">
            <a:xfrm>
              <a:off x="561" y="2750"/>
              <a:ext cx="63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/>
                <a:t>5</a:t>
              </a:r>
              <a:endParaRPr lang="en-US"/>
            </a:p>
          </p:txBody>
        </p:sp>
        <p:sp>
          <p:nvSpPr>
            <p:cNvPr id="23575" name="Line 25"/>
            <p:cNvSpPr>
              <a:spLocks noChangeShapeType="1"/>
            </p:cNvSpPr>
            <p:nvPr/>
          </p:nvSpPr>
          <p:spPr bwMode="auto">
            <a:xfrm>
              <a:off x="663" y="2444"/>
              <a:ext cx="33" cy="1"/>
            </a:xfrm>
            <a:prstGeom prst="line">
              <a:avLst/>
            </a:prstGeom>
            <a:noFill/>
            <a:ln w="26988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23576" name="Line 26"/>
            <p:cNvSpPr>
              <a:spLocks noChangeShapeType="1"/>
            </p:cNvSpPr>
            <p:nvPr/>
          </p:nvSpPr>
          <p:spPr bwMode="auto">
            <a:xfrm>
              <a:off x="679" y="2254"/>
              <a:ext cx="17" cy="1"/>
            </a:xfrm>
            <a:prstGeom prst="line">
              <a:avLst/>
            </a:prstGeom>
            <a:noFill/>
            <a:ln w="26988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23577" name="Rectangle 27"/>
            <p:cNvSpPr>
              <a:spLocks noChangeArrowheads="1"/>
            </p:cNvSpPr>
            <p:nvPr/>
          </p:nvSpPr>
          <p:spPr bwMode="auto">
            <a:xfrm>
              <a:off x="519" y="2372"/>
              <a:ext cx="125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/>
                <a:t>10</a:t>
              </a:r>
              <a:endParaRPr lang="en-US"/>
            </a:p>
          </p:txBody>
        </p:sp>
        <p:sp>
          <p:nvSpPr>
            <p:cNvPr id="23578" name="Line 28"/>
            <p:cNvSpPr>
              <a:spLocks noChangeShapeType="1"/>
            </p:cNvSpPr>
            <p:nvPr/>
          </p:nvSpPr>
          <p:spPr bwMode="auto">
            <a:xfrm>
              <a:off x="663" y="2074"/>
              <a:ext cx="33" cy="1"/>
            </a:xfrm>
            <a:prstGeom prst="line">
              <a:avLst/>
            </a:prstGeom>
            <a:noFill/>
            <a:ln w="26988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23579" name="Line 29"/>
            <p:cNvSpPr>
              <a:spLocks noChangeShapeType="1"/>
            </p:cNvSpPr>
            <p:nvPr/>
          </p:nvSpPr>
          <p:spPr bwMode="auto">
            <a:xfrm>
              <a:off x="679" y="1885"/>
              <a:ext cx="17" cy="1"/>
            </a:xfrm>
            <a:prstGeom prst="line">
              <a:avLst/>
            </a:prstGeom>
            <a:noFill/>
            <a:ln w="26988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23580" name="Rectangle 30"/>
            <p:cNvSpPr>
              <a:spLocks noChangeArrowheads="1"/>
            </p:cNvSpPr>
            <p:nvPr/>
          </p:nvSpPr>
          <p:spPr bwMode="auto">
            <a:xfrm>
              <a:off x="519" y="2002"/>
              <a:ext cx="125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/>
                <a:t>15</a:t>
              </a:r>
              <a:endParaRPr lang="en-US"/>
            </a:p>
          </p:txBody>
        </p:sp>
        <p:sp>
          <p:nvSpPr>
            <p:cNvPr id="23581" name="Line 31"/>
            <p:cNvSpPr>
              <a:spLocks noChangeShapeType="1"/>
            </p:cNvSpPr>
            <p:nvPr/>
          </p:nvSpPr>
          <p:spPr bwMode="auto">
            <a:xfrm>
              <a:off x="663" y="1696"/>
              <a:ext cx="33" cy="1"/>
            </a:xfrm>
            <a:prstGeom prst="line">
              <a:avLst/>
            </a:prstGeom>
            <a:noFill/>
            <a:ln w="26988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23582" name="Line 32"/>
            <p:cNvSpPr>
              <a:spLocks noChangeShapeType="1"/>
            </p:cNvSpPr>
            <p:nvPr/>
          </p:nvSpPr>
          <p:spPr bwMode="auto">
            <a:xfrm>
              <a:off x="679" y="1507"/>
              <a:ext cx="17" cy="1"/>
            </a:xfrm>
            <a:prstGeom prst="line">
              <a:avLst/>
            </a:prstGeom>
            <a:noFill/>
            <a:ln w="26988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23583" name="Rectangle 33"/>
            <p:cNvSpPr>
              <a:spLocks noChangeArrowheads="1"/>
            </p:cNvSpPr>
            <p:nvPr/>
          </p:nvSpPr>
          <p:spPr bwMode="auto">
            <a:xfrm>
              <a:off x="519" y="1624"/>
              <a:ext cx="125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/>
                <a:t>20</a:t>
              </a:r>
              <a:endParaRPr lang="en-US"/>
            </a:p>
          </p:txBody>
        </p:sp>
        <p:sp>
          <p:nvSpPr>
            <p:cNvPr id="23584" name="Line 34"/>
            <p:cNvSpPr>
              <a:spLocks noChangeShapeType="1"/>
            </p:cNvSpPr>
            <p:nvPr/>
          </p:nvSpPr>
          <p:spPr bwMode="auto">
            <a:xfrm>
              <a:off x="663" y="1326"/>
              <a:ext cx="33" cy="1"/>
            </a:xfrm>
            <a:prstGeom prst="line">
              <a:avLst/>
            </a:prstGeom>
            <a:noFill/>
            <a:ln w="26988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23585" name="Rectangle 35"/>
            <p:cNvSpPr>
              <a:spLocks noChangeArrowheads="1"/>
            </p:cNvSpPr>
            <p:nvPr/>
          </p:nvSpPr>
          <p:spPr bwMode="auto">
            <a:xfrm>
              <a:off x="519" y="1254"/>
              <a:ext cx="125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400" b="1"/>
                <a:t>25</a:t>
              </a:r>
              <a:endParaRPr lang="en-US"/>
            </a:p>
          </p:txBody>
        </p:sp>
        <p:sp>
          <p:nvSpPr>
            <p:cNvPr id="23586" name="Rectangle 36"/>
            <p:cNvSpPr>
              <a:spLocks noChangeArrowheads="1"/>
            </p:cNvSpPr>
            <p:nvPr/>
          </p:nvSpPr>
          <p:spPr bwMode="auto">
            <a:xfrm>
              <a:off x="4359" y="1480"/>
              <a:ext cx="287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1"/>
                <a:t>REM</a:t>
              </a:r>
              <a:endParaRPr lang="en-US"/>
            </a:p>
          </p:txBody>
        </p:sp>
        <p:sp>
          <p:nvSpPr>
            <p:cNvPr id="23587" name="Rectangle 37"/>
            <p:cNvSpPr>
              <a:spLocks noChangeArrowheads="1"/>
            </p:cNvSpPr>
            <p:nvPr/>
          </p:nvSpPr>
          <p:spPr bwMode="auto">
            <a:xfrm>
              <a:off x="4351" y="1642"/>
              <a:ext cx="380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1"/>
                <a:t>NREM</a:t>
              </a:r>
              <a:endParaRPr lang="en-US"/>
            </a:p>
          </p:txBody>
        </p:sp>
        <p:sp>
          <p:nvSpPr>
            <p:cNvPr id="23588" name="Line 38"/>
            <p:cNvSpPr>
              <a:spLocks noChangeShapeType="1"/>
            </p:cNvSpPr>
            <p:nvPr/>
          </p:nvSpPr>
          <p:spPr bwMode="auto">
            <a:xfrm flipV="1">
              <a:off x="696" y="1326"/>
              <a:ext cx="1" cy="1865"/>
            </a:xfrm>
            <a:prstGeom prst="line">
              <a:avLst/>
            </a:prstGeom>
            <a:noFill/>
            <a:ln w="26988">
              <a:solidFill>
                <a:srgbClr val="D9D9D9"/>
              </a:solidFill>
              <a:round/>
              <a:headEnd/>
              <a:tailEnd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23589" name="Rectangle 39"/>
            <p:cNvSpPr>
              <a:spLocks noChangeArrowheads="1"/>
            </p:cNvSpPr>
            <p:nvPr/>
          </p:nvSpPr>
          <p:spPr bwMode="auto">
            <a:xfrm>
              <a:off x="911" y="3033"/>
              <a:ext cx="321" cy="154"/>
            </a:xfrm>
            <a:prstGeom prst="rect">
              <a:avLst/>
            </a:prstGeom>
            <a:solidFill>
              <a:srgbClr val="FFC000"/>
            </a:solidFill>
            <a:ln w="12700">
              <a:solidFill>
                <a:srgbClr val="D9D9D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90" name="Rectangle 40"/>
            <p:cNvSpPr>
              <a:spLocks noChangeArrowheads="1"/>
            </p:cNvSpPr>
            <p:nvPr/>
          </p:nvSpPr>
          <p:spPr bwMode="auto">
            <a:xfrm>
              <a:off x="1316" y="2889"/>
              <a:ext cx="321" cy="298"/>
            </a:xfrm>
            <a:prstGeom prst="rect">
              <a:avLst/>
            </a:prstGeom>
            <a:solidFill>
              <a:srgbClr val="FFC000"/>
            </a:solidFill>
            <a:ln w="12700">
              <a:solidFill>
                <a:srgbClr val="D9D9D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91" name="Rectangle 41"/>
            <p:cNvSpPr>
              <a:spLocks noChangeArrowheads="1"/>
            </p:cNvSpPr>
            <p:nvPr/>
          </p:nvSpPr>
          <p:spPr bwMode="auto">
            <a:xfrm>
              <a:off x="1730" y="2592"/>
              <a:ext cx="321" cy="595"/>
            </a:xfrm>
            <a:prstGeom prst="rect">
              <a:avLst/>
            </a:prstGeom>
            <a:solidFill>
              <a:srgbClr val="FFC000"/>
            </a:solidFill>
            <a:ln w="12700">
              <a:solidFill>
                <a:srgbClr val="D9D9D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92" name="Rectangle 42"/>
            <p:cNvSpPr>
              <a:spLocks noChangeArrowheads="1"/>
            </p:cNvSpPr>
            <p:nvPr/>
          </p:nvSpPr>
          <p:spPr bwMode="auto">
            <a:xfrm>
              <a:off x="2143" y="2556"/>
              <a:ext cx="322" cy="631"/>
            </a:xfrm>
            <a:prstGeom prst="rect">
              <a:avLst/>
            </a:prstGeom>
            <a:solidFill>
              <a:srgbClr val="FFC000"/>
            </a:solidFill>
            <a:ln w="12700">
              <a:solidFill>
                <a:srgbClr val="D9D9D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93" name="Rectangle 43"/>
            <p:cNvSpPr>
              <a:spLocks noChangeArrowheads="1"/>
            </p:cNvSpPr>
            <p:nvPr/>
          </p:nvSpPr>
          <p:spPr bwMode="auto">
            <a:xfrm>
              <a:off x="2557" y="2511"/>
              <a:ext cx="321" cy="676"/>
            </a:xfrm>
            <a:prstGeom prst="rect">
              <a:avLst/>
            </a:prstGeom>
            <a:solidFill>
              <a:srgbClr val="FFC000"/>
            </a:solidFill>
            <a:ln w="12700">
              <a:solidFill>
                <a:srgbClr val="D9D9D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94" name="Rectangle 44"/>
            <p:cNvSpPr>
              <a:spLocks noChangeArrowheads="1"/>
            </p:cNvSpPr>
            <p:nvPr/>
          </p:nvSpPr>
          <p:spPr bwMode="auto">
            <a:xfrm>
              <a:off x="2971" y="2511"/>
              <a:ext cx="321" cy="676"/>
            </a:xfrm>
            <a:prstGeom prst="rect">
              <a:avLst/>
            </a:prstGeom>
            <a:solidFill>
              <a:srgbClr val="FFC000"/>
            </a:solidFill>
            <a:ln w="12700">
              <a:solidFill>
                <a:srgbClr val="D9D9D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95" name="Rectangle 45"/>
            <p:cNvSpPr>
              <a:spLocks noChangeArrowheads="1"/>
            </p:cNvSpPr>
            <p:nvPr/>
          </p:nvSpPr>
          <p:spPr bwMode="auto">
            <a:xfrm>
              <a:off x="3384" y="2556"/>
              <a:ext cx="321" cy="631"/>
            </a:xfrm>
            <a:prstGeom prst="rect">
              <a:avLst/>
            </a:prstGeom>
            <a:solidFill>
              <a:srgbClr val="FFC000"/>
            </a:solidFill>
            <a:ln w="12700">
              <a:solidFill>
                <a:srgbClr val="D9D9D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96" name="Rectangle 46"/>
            <p:cNvSpPr>
              <a:spLocks noChangeArrowheads="1"/>
            </p:cNvSpPr>
            <p:nvPr/>
          </p:nvSpPr>
          <p:spPr bwMode="auto">
            <a:xfrm>
              <a:off x="3798" y="2592"/>
              <a:ext cx="321" cy="595"/>
            </a:xfrm>
            <a:prstGeom prst="rect">
              <a:avLst/>
            </a:prstGeom>
            <a:solidFill>
              <a:srgbClr val="FFC000"/>
            </a:solidFill>
            <a:ln w="12700">
              <a:solidFill>
                <a:srgbClr val="D9D9D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97" name="Rectangle 47"/>
            <p:cNvSpPr>
              <a:spLocks noChangeArrowheads="1"/>
            </p:cNvSpPr>
            <p:nvPr/>
          </p:nvSpPr>
          <p:spPr bwMode="auto">
            <a:xfrm>
              <a:off x="4211" y="2601"/>
              <a:ext cx="321" cy="586"/>
            </a:xfrm>
            <a:prstGeom prst="rect">
              <a:avLst/>
            </a:prstGeom>
            <a:solidFill>
              <a:srgbClr val="FFC000"/>
            </a:solidFill>
            <a:ln w="12700">
              <a:solidFill>
                <a:srgbClr val="D9D9D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98" name="Rectangle 48"/>
            <p:cNvSpPr>
              <a:spLocks noChangeArrowheads="1"/>
            </p:cNvSpPr>
            <p:nvPr/>
          </p:nvSpPr>
          <p:spPr bwMode="auto">
            <a:xfrm>
              <a:off x="4616" y="2664"/>
              <a:ext cx="321" cy="523"/>
            </a:xfrm>
            <a:prstGeom prst="rect">
              <a:avLst/>
            </a:prstGeom>
            <a:solidFill>
              <a:srgbClr val="FFC000"/>
            </a:solidFill>
            <a:ln w="12700">
              <a:solidFill>
                <a:srgbClr val="D9D9D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99" name="Rectangle 49"/>
            <p:cNvSpPr>
              <a:spLocks noChangeArrowheads="1"/>
            </p:cNvSpPr>
            <p:nvPr/>
          </p:nvSpPr>
          <p:spPr bwMode="auto">
            <a:xfrm>
              <a:off x="4203" y="1492"/>
              <a:ext cx="110" cy="110"/>
            </a:xfrm>
            <a:prstGeom prst="rect">
              <a:avLst/>
            </a:prstGeom>
            <a:solidFill>
              <a:srgbClr val="FF4000"/>
            </a:solidFill>
            <a:ln w="12700">
              <a:solidFill>
                <a:srgbClr val="D9D9D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600" name="Rectangle 50"/>
            <p:cNvSpPr>
              <a:spLocks noChangeArrowheads="1"/>
            </p:cNvSpPr>
            <p:nvPr/>
          </p:nvSpPr>
          <p:spPr bwMode="auto">
            <a:xfrm>
              <a:off x="4203" y="1655"/>
              <a:ext cx="101" cy="118"/>
            </a:xfrm>
            <a:prstGeom prst="rect">
              <a:avLst/>
            </a:prstGeom>
            <a:solidFill>
              <a:srgbClr val="FFC000"/>
            </a:solidFill>
            <a:ln w="12700">
              <a:solidFill>
                <a:srgbClr val="D9D9D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601" name="Rectangle 51"/>
            <p:cNvSpPr>
              <a:spLocks noChangeArrowheads="1"/>
            </p:cNvSpPr>
            <p:nvPr/>
          </p:nvSpPr>
          <p:spPr bwMode="auto">
            <a:xfrm>
              <a:off x="392" y="1065"/>
              <a:ext cx="1016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1"/>
                <a:t>Total Sleep Time</a:t>
              </a:r>
              <a:endParaRPr lang="en-US"/>
            </a:p>
          </p:txBody>
        </p:sp>
        <p:sp>
          <p:nvSpPr>
            <p:cNvPr id="23602" name="Rectangle 52"/>
            <p:cNvSpPr>
              <a:spLocks noChangeArrowheads="1"/>
            </p:cNvSpPr>
            <p:nvPr/>
          </p:nvSpPr>
          <p:spPr bwMode="auto">
            <a:xfrm>
              <a:off x="916" y="3246"/>
              <a:ext cx="374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1"/>
                <a:t>28 Wk</a:t>
              </a:r>
              <a:endParaRPr lang="en-US"/>
            </a:p>
          </p:txBody>
        </p:sp>
        <p:sp>
          <p:nvSpPr>
            <p:cNvPr id="23603" name="Rectangle 53"/>
            <p:cNvSpPr>
              <a:spLocks noChangeArrowheads="1"/>
            </p:cNvSpPr>
            <p:nvPr/>
          </p:nvSpPr>
          <p:spPr bwMode="auto">
            <a:xfrm>
              <a:off x="1321" y="3246"/>
              <a:ext cx="14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1"/>
                <a:t>35</a:t>
              </a:r>
              <a:endParaRPr lang="en-US"/>
            </a:p>
          </p:txBody>
        </p:sp>
        <p:sp>
          <p:nvSpPr>
            <p:cNvPr id="23604" name="Rectangle 54"/>
            <p:cNvSpPr>
              <a:spLocks noChangeArrowheads="1"/>
            </p:cNvSpPr>
            <p:nvPr/>
          </p:nvSpPr>
          <p:spPr bwMode="auto">
            <a:xfrm>
              <a:off x="1456" y="3246"/>
              <a:ext cx="230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1"/>
                <a:t> Wk</a:t>
              </a:r>
              <a:endParaRPr lang="en-US"/>
            </a:p>
          </p:txBody>
        </p:sp>
        <p:sp>
          <p:nvSpPr>
            <p:cNvPr id="23605" name="Rectangle 55"/>
            <p:cNvSpPr>
              <a:spLocks noChangeArrowheads="1"/>
            </p:cNvSpPr>
            <p:nvPr/>
          </p:nvSpPr>
          <p:spPr bwMode="auto">
            <a:xfrm>
              <a:off x="1743" y="3246"/>
              <a:ext cx="306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1"/>
                <a:t>Term</a:t>
              </a:r>
              <a:endParaRPr lang="en-US"/>
            </a:p>
          </p:txBody>
        </p:sp>
        <p:sp>
          <p:nvSpPr>
            <p:cNvPr id="23606" name="Rectangle 56"/>
            <p:cNvSpPr>
              <a:spLocks noChangeArrowheads="1"/>
            </p:cNvSpPr>
            <p:nvPr/>
          </p:nvSpPr>
          <p:spPr bwMode="auto">
            <a:xfrm>
              <a:off x="2165" y="3246"/>
              <a:ext cx="295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1"/>
                <a:t>1 Mo</a:t>
              </a:r>
              <a:endParaRPr lang="en-US"/>
            </a:p>
          </p:txBody>
        </p:sp>
        <p:sp>
          <p:nvSpPr>
            <p:cNvPr id="23607" name="Rectangle 57"/>
            <p:cNvSpPr>
              <a:spLocks noChangeArrowheads="1"/>
            </p:cNvSpPr>
            <p:nvPr/>
          </p:nvSpPr>
          <p:spPr bwMode="auto">
            <a:xfrm>
              <a:off x="2578" y="3246"/>
              <a:ext cx="72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1"/>
                <a:t>5</a:t>
              </a:r>
              <a:endParaRPr lang="en-US"/>
            </a:p>
          </p:txBody>
        </p:sp>
        <p:sp>
          <p:nvSpPr>
            <p:cNvPr id="23608" name="Rectangle 58"/>
            <p:cNvSpPr>
              <a:spLocks noChangeArrowheads="1"/>
            </p:cNvSpPr>
            <p:nvPr/>
          </p:nvSpPr>
          <p:spPr bwMode="auto">
            <a:xfrm>
              <a:off x="2646" y="3246"/>
              <a:ext cx="22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1"/>
                <a:t> Mo</a:t>
              </a:r>
              <a:endParaRPr lang="en-US"/>
            </a:p>
          </p:txBody>
        </p:sp>
        <p:sp>
          <p:nvSpPr>
            <p:cNvPr id="23609" name="Rectangle 59"/>
            <p:cNvSpPr>
              <a:spLocks noChangeArrowheads="1"/>
            </p:cNvSpPr>
            <p:nvPr/>
          </p:nvSpPr>
          <p:spPr bwMode="auto">
            <a:xfrm>
              <a:off x="2950" y="3246"/>
              <a:ext cx="14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1"/>
                <a:t>12</a:t>
              </a:r>
              <a:endParaRPr lang="en-US"/>
            </a:p>
          </p:txBody>
        </p:sp>
        <p:sp>
          <p:nvSpPr>
            <p:cNvPr id="23610" name="Rectangle 60"/>
            <p:cNvSpPr>
              <a:spLocks noChangeArrowheads="1"/>
            </p:cNvSpPr>
            <p:nvPr/>
          </p:nvSpPr>
          <p:spPr bwMode="auto">
            <a:xfrm>
              <a:off x="3085" y="3246"/>
              <a:ext cx="22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1"/>
                <a:t> Mo</a:t>
              </a:r>
              <a:endParaRPr lang="en-US"/>
            </a:p>
          </p:txBody>
        </p:sp>
        <p:sp>
          <p:nvSpPr>
            <p:cNvPr id="23611" name="Rectangle 61"/>
            <p:cNvSpPr>
              <a:spLocks noChangeArrowheads="1"/>
            </p:cNvSpPr>
            <p:nvPr/>
          </p:nvSpPr>
          <p:spPr bwMode="auto">
            <a:xfrm>
              <a:off x="3422" y="3246"/>
              <a:ext cx="127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1">
                  <a:solidFill>
                    <a:srgbClr val="D9D9D9"/>
                  </a:solidFill>
                </a:rPr>
                <a:t>2</a:t>
              </a:r>
              <a:endParaRPr lang="en-US"/>
            </a:p>
          </p:txBody>
        </p:sp>
        <p:sp>
          <p:nvSpPr>
            <p:cNvPr id="23612" name="Rectangle 62"/>
            <p:cNvSpPr>
              <a:spLocks noChangeArrowheads="1"/>
            </p:cNvSpPr>
            <p:nvPr/>
          </p:nvSpPr>
          <p:spPr bwMode="auto">
            <a:xfrm>
              <a:off x="3490" y="3246"/>
              <a:ext cx="170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1"/>
                <a:t> Yr</a:t>
              </a:r>
              <a:endParaRPr lang="en-US"/>
            </a:p>
          </p:txBody>
        </p:sp>
        <p:sp>
          <p:nvSpPr>
            <p:cNvPr id="23613" name="Rectangle 63"/>
            <p:cNvSpPr>
              <a:spLocks noChangeArrowheads="1"/>
            </p:cNvSpPr>
            <p:nvPr/>
          </p:nvSpPr>
          <p:spPr bwMode="auto">
            <a:xfrm>
              <a:off x="3836" y="3246"/>
              <a:ext cx="72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1"/>
                <a:t>5</a:t>
              </a:r>
              <a:endParaRPr lang="en-US"/>
            </a:p>
          </p:txBody>
        </p:sp>
        <p:sp>
          <p:nvSpPr>
            <p:cNvPr id="23614" name="Rectangle 64"/>
            <p:cNvSpPr>
              <a:spLocks noChangeArrowheads="1"/>
            </p:cNvSpPr>
            <p:nvPr/>
          </p:nvSpPr>
          <p:spPr bwMode="auto">
            <a:xfrm>
              <a:off x="3903" y="3246"/>
              <a:ext cx="170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1"/>
                <a:t> Yr</a:t>
              </a:r>
              <a:endParaRPr lang="en-US"/>
            </a:p>
          </p:txBody>
        </p:sp>
        <p:sp>
          <p:nvSpPr>
            <p:cNvPr id="23615" name="Rectangle 65"/>
            <p:cNvSpPr>
              <a:spLocks noChangeArrowheads="1"/>
            </p:cNvSpPr>
            <p:nvPr/>
          </p:nvSpPr>
          <p:spPr bwMode="auto">
            <a:xfrm>
              <a:off x="4207" y="3246"/>
              <a:ext cx="14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1"/>
                <a:t>10</a:t>
              </a:r>
              <a:endParaRPr lang="en-US"/>
            </a:p>
          </p:txBody>
        </p:sp>
        <p:sp>
          <p:nvSpPr>
            <p:cNvPr id="23616" name="Rectangle 66"/>
            <p:cNvSpPr>
              <a:spLocks noChangeArrowheads="1"/>
            </p:cNvSpPr>
            <p:nvPr/>
          </p:nvSpPr>
          <p:spPr bwMode="auto">
            <a:xfrm>
              <a:off x="4342" y="3246"/>
              <a:ext cx="170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1"/>
                <a:t> Yr</a:t>
              </a:r>
              <a:endParaRPr lang="en-US"/>
            </a:p>
          </p:txBody>
        </p:sp>
        <p:sp>
          <p:nvSpPr>
            <p:cNvPr id="23617" name="Rectangle 67"/>
            <p:cNvSpPr>
              <a:spLocks noChangeArrowheads="1"/>
            </p:cNvSpPr>
            <p:nvPr/>
          </p:nvSpPr>
          <p:spPr bwMode="auto">
            <a:xfrm>
              <a:off x="4621" y="3246"/>
              <a:ext cx="14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1"/>
                <a:t>16</a:t>
              </a:r>
              <a:endParaRPr lang="en-US"/>
            </a:p>
          </p:txBody>
        </p:sp>
        <p:sp>
          <p:nvSpPr>
            <p:cNvPr id="23618" name="Rectangle 68"/>
            <p:cNvSpPr>
              <a:spLocks noChangeArrowheads="1"/>
            </p:cNvSpPr>
            <p:nvPr/>
          </p:nvSpPr>
          <p:spPr bwMode="auto">
            <a:xfrm>
              <a:off x="4756" y="3246"/>
              <a:ext cx="170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1"/>
                <a:t> Yr</a:t>
              </a:r>
              <a:endParaRPr lang="en-US"/>
            </a:p>
          </p:txBody>
        </p:sp>
        <p:sp>
          <p:nvSpPr>
            <p:cNvPr id="23619" name="Rectangle 69"/>
            <p:cNvSpPr>
              <a:spLocks noChangeArrowheads="1"/>
            </p:cNvSpPr>
            <p:nvPr/>
          </p:nvSpPr>
          <p:spPr bwMode="auto">
            <a:xfrm>
              <a:off x="2874" y="3480"/>
              <a:ext cx="24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1"/>
                <a:t>Age</a:t>
              </a:r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sleepcycle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" y="1812925"/>
            <a:ext cx="8756650" cy="3667125"/>
          </a:xfrm>
          <a:noFill/>
          <a:ln>
            <a:miter lim="800000"/>
            <a:headEnd/>
            <a:tailEnd/>
          </a:ln>
        </p:spPr>
      </p:pic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1741488" y="3268663"/>
            <a:ext cx="1220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AU" sz="2400" b="1">
                <a:solidFill>
                  <a:schemeClr val="bg1"/>
                </a:solidFill>
                <a:latin typeface="Times New Roman" pitchFamily="18" charset="0"/>
              </a:rPr>
              <a:t>NREM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052513"/>
            <a:ext cx="7786687" cy="7207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en-AU" sz="4800" smtClean="0">
                <a:solidFill>
                  <a:srgbClr val="3F6ABF"/>
                </a:solidFill>
              </a:rPr>
              <a:t>Sleep cycles</a:t>
            </a:r>
            <a:br>
              <a:rPr lang="en-AU" sz="4800" smtClean="0">
                <a:solidFill>
                  <a:srgbClr val="3F6ABF"/>
                </a:solidFill>
              </a:rPr>
            </a:br>
            <a:endParaRPr lang="en-AU" sz="4800" smtClean="0">
              <a:solidFill>
                <a:srgbClr val="3F6ABF"/>
              </a:solidFill>
            </a:endParaRPr>
          </a:p>
        </p:txBody>
      </p:sp>
      <p:sp>
        <p:nvSpPr>
          <p:cNvPr id="25603" name="Rectangle 3"/>
          <p:cNvSpPr>
            <a:spLocks noGrp="1" noChangeAspect="1" noChangeArrowheads="1"/>
          </p:cNvSpPr>
          <p:nvPr>
            <p:ph idx="1"/>
          </p:nvPr>
        </p:nvSpPr>
        <p:spPr bwMode="auto">
          <a:xfrm>
            <a:off x="611188" y="1916113"/>
            <a:ext cx="8229600" cy="45259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r>
              <a:rPr lang="en-AU" smtClean="0"/>
              <a:t> We all cycle through REM and non-REM sleep</a:t>
            </a:r>
          </a:p>
          <a:p>
            <a:pPr eaLnBrk="1" hangingPunct="1">
              <a:buFontTx/>
              <a:buChar char="•"/>
            </a:pPr>
            <a:r>
              <a:rPr lang="en-AU" smtClean="0"/>
              <a:t>Cycles last 50-60 mins in children; 90 mins in adults</a:t>
            </a:r>
          </a:p>
          <a:p>
            <a:pPr eaLnBrk="1" hangingPunct="1">
              <a:buFontTx/>
              <a:buChar char="•"/>
            </a:pPr>
            <a:r>
              <a:rPr lang="en-US" smtClean="0"/>
              <a:t>Typically in non-REM sleep for first few hours of the night and then start waking from REM sleep after this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 bwMode="auto">
          <a:xfrm>
            <a:off x="457200" y="620713"/>
            <a:ext cx="8229600" cy="7969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AU" smtClean="0">
                <a:solidFill>
                  <a:srgbClr val="3F6ABF"/>
                </a:solidFill>
              </a:rPr>
              <a:t>Sleep cues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AU" dirty="0" smtClean="0"/>
              <a:t>The way we fall asleep at the start of the night is the way we expect to return to sleep when we wake overnight from REM sleep</a:t>
            </a:r>
          </a:p>
          <a:p>
            <a:pPr eaLnBrk="1" hangingPunct="1"/>
            <a:r>
              <a:rPr lang="en-AU" dirty="0" smtClean="0"/>
              <a:t>So if the last thing a baby remembers is falling asleep on the breast, in parent’s arms etc....then that is the way they want to return to sleep if they wake overnight.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836613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AU" smtClean="0">
                <a:solidFill>
                  <a:srgbClr val="3F6ABF"/>
                </a:solidFill>
              </a:rPr>
              <a:t>What regulates our sleep?</a:t>
            </a:r>
          </a:p>
        </p:txBody>
      </p:sp>
      <p:sp>
        <p:nvSpPr>
          <p:cNvPr id="27651" name="Rectangle 3"/>
          <p:cNvSpPr>
            <a:spLocks noGrp="1" noChangeAspect="1" noChangeArrowheads="1"/>
          </p:cNvSpPr>
          <p:nvPr>
            <p:ph idx="1"/>
          </p:nvPr>
        </p:nvSpPr>
        <p:spPr bwMode="auto">
          <a:xfrm>
            <a:off x="457200" y="2060575"/>
            <a:ext cx="8229600" cy="40655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pitchFamily="34" charset="0"/>
              <a:buNone/>
            </a:pPr>
            <a:r>
              <a:rPr lang="en-AU" smtClean="0"/>
              <a:t>Two part system</a:t>
            </a:r>
            <a:br>
              <a:rPr lang="en-AU" smtClean="0"/>
            </a:br>
            <a:endParaRPr lang="en-AU" smtClean="0"/>
          </a:p>
          <a:p>
            <a:pPr lvl="1" eaLnBrk="1" hangingPunct="1">
              <a:buFontTx/>
              <a:buChar char="•"/>
            </a:pPr>
            <a:r>
              <a:rPr lang="en-AU" smtClean="0"/>
              <a:t>Homeostatic regulation</a:t>
            </a:r>
          </a:p>
          <a:p>
            <a:pPr lvl="1" eaLnBrk="1" hangingPunct="1">
              <a:buFontTx/>
              <a:buChar char="•"/>
            </a:pPr>
            <a:r>
              <a:rPr lang="en-AU" smtClean="0"/>
              <a:t>Circadian regulation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CRI_PowerPoint_Template_mumbaby_light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Sleep and ADHD translation trial briefing 2014</Template>
  <TotalTime>51</TotalTime>
  <Words>2249</Words>
  <Application>Microsoft Office PowerPoint</Application>
  <PresentationFormat>On-screen Show (4:3)</PresentationFormat>
  <Paragraphs>366</Paragraphs>
  <Slides>48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MCRI_PowerPoint_Template_mumbaby_lightblue</vt:lpstr>
      <vt:lpstr>Practical management of infant sleep problems</vt:lpstr>
      <vt:lpstr>Sleep</vt:lpstr>
      <vt:lpstr>Outline</vt:lpstr>
      <vt:lpstr>Architecture of sleep</vt:lpstr>
      <vt:lpstr>Ontogeny of REM and NREM Sleep</vt:lpstr>
      <vt:lpstr>Slide 6</vt:lpstr>
      <vt:lpstr>Sleep cycles </vt:lpstr>
      <vt:lpstr>Sleep cues</vt:lpstr>
      <vt:lpstr>What regulates our sleep?</vt:lpstr>
      <vt:lpstr>Homeostatic regulation</vt:lpstr>
      <vt:lpstr>Slide 11</vt:lpstr>
      <vt:lpstr>Circadian rhythm </vt:lpstr>
      <vt:lpstr>Circadian rhythm</vt:lpstr>
      <vt:lpstr>“Usual” sleep patterns</vt:lpstr>
      <vt:lpstr>Settling into a pattern</vt:lpstr>
      <vt:lpstr>Slide 16</vt:lpstr>
      <vt:lpstr>Infant sleep problems</vt:lpstr>
      <vt:lpstr>Slide 18</vt:lpstr>
      <vt:lpstr>Infant crying</vt:lpstr>
      <vt:lpstr>Parenting and crying</vt:lpstr>
      <vt:lpstr>Case study - EK</vt:lpstr>
      <vt:lpstr>Strategies</vt:lpstr>
      <vt:lpstr>The tired baby</vt:lpstr>
      <vt:lpstr>Tired signs – older babies</vt:lpstr>
      <vt:lpstr>Modified controlled comforting</vt:lpstr>
      <vt:lpstr>Camping out (adult fading)</vt:lpstr>
      <vt:lpstr>Camping out</vt:lpstr>
      <vt:lpstr>Clinic protocol</vt:lpstr>
      <vt:lpstr>Slide 29</vt:lpstr>
      <vt:lpstr>GOR is NOT a common cause of crying</vt:lpstr>
      <vt:lpstr>GOR medications and crying</vt:lpstr>
      <vt:lpstr>Management flow chart for crying</vt:lpstr>
      <vt:lpstr>TB - 8 month old  </vt:lpstr>
      <vt:lpstr>Interventions</vt:lpstr>
      <vt:lpstr>Controlled comforting</vt:lpstr>
      <vt:lpstr>Camping out</vt:lpstr>
      <vt:lpstr>Extinction burst</vt:lpstr>
      <vt:lpstr>Does controlled comforting cause harm?</vt:lpstr>
      <vt:lpstr>Recent article</vt:lpstr>
      <vt:lpstr>Recent article</vt:lpstr>
      <vt:lpstr>Medication</vt:lpstr>
      <vt:lpstr>Summary</vt:lpstr>
      <vt:lpstr>Web based resources</vt:lpstr>
      <vt:lpstr>Slide 44</vt:lpstr>
      <vt:lpstr>Slide 45</vt:lpstr>
      <vt:lpstr>Slide 46</vt:lpstr>
      <vt:lpstr>Slide 47</vt:lpstr>
      <vt:lpstr>Slide 48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Practical management of sleep problems in infants</dc:title>
  <dc:creator>Harriet</dc:creator>
  <cp:lastModifiedBy>Harriet</cp:lastModifiedBy>
  <cp:revision>8</cp:revision>
  <dcterms:created xsi:type="dcterms:W3CDTF">2014-10-14T03:20:03Z</dcterms:created>
  <dcterms:modified xsi:type="dcterms:W3CDTF">2014-10-15T08:24:21Z</dcterms:modified>
</cp:coreProperties>
</file>